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3004800" cy="9753600"/>
  <p:notesSz cx="13004800" cy="975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ECC9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ECC9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6427" y="9321380"/>
            <a:ext cx="317501" cy="317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653" y="-176639"/>
            <a:ext cx="11553562" cy="290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1194" y="3030510"/>
            <a:ext cx="10067925" cy="6283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ECC9A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hyperlink" Target="mailto:Carbon@HubCulture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418233" y="9410281"/>
            <a:ext cx="23888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0"/>
              </a:lnSpc>
            </a:pPr>
            <a:r>
              <a:rPr dirty="0" sz="1400">
                <a:solidFill>
                  <a:srgbClr val="A6AAA8"/>
                </a:solidFill>
                <a:latin typeface="Helvetica-Light"/>
                <a:cs typeface="Helvetica-Light"/>
              </a:rPr>
              <a:t>@hubculture</a:t>
            </a:r>
            <a:r>
              <a:rPr dirty="0" sz="1400" spc="355">
                <a:solidFill>
                  <a:srgbClr val="A6AAA8"/>
                </a:solidFill>
                <a:latin typeface="Helvetica-Light"/>
                <a:cs typeface="Helvetica-Light"/>
              </a:rPr>
              <a:t> </a:t>
            </a:r>
            <a:r>
              <a:rPr dirty="0" sz="1400" spc="-10">
                <a:solidFill>
                  <a:srgbClr val="A6AAA8"/>
                </a:solidFill>
                <a:latin typeface="Helvetica-Light"/>
                <a:cs typeface="Helvetica-Light"/>
              </a:rPr>
              <a:t>HubCulture.com</a:t>
            </a:r>
            <a:endParaRPr sz="1400">
              <a:latin typeface="Helvetica-Light"/>
              <a:cs typeface="Helvetica-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1534" y="0"/>
            <a:ext cx="12983845" cy="9753600"/>
            <a:chOff x="21534" y="0"/>
            <a:chExt cx="12983845" cy="9753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34" y="0"/>
              <a:ext cx="12983260" cy="9753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6221" y="92027"/>
              <a:ext cx="978578" cy="9920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dirty="0" sz="18900" spc="-10" b="1">
                <a:solidFill>
                  <a:srgbClr val="41B479"/>
                </a:solidFill>
                <a:latin typeface="Helvetica"/>
                <a:cs typeface="Helvetica"/>
              </a:rPr>
              <a:t>CARBON</a:t>
            </a:r>
            <a:endParaRPr sz="189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204121"/>
            <a:ext cx="13004800" cy="7549515"/>
          </a:xfrm>
          <a:custGeom>
            <a:avLst/>
            <a:gdLst/>
            <a:ahLst/>
            <a:cxnLst/>
            <a:rect l="l" t="t" r="r" b="b"/>
            <a:pathLst>
              <a:path w="13004800" h="7549515">
                <a:moveTo>
                  <a:pt x="0" y="7549478"/>
                </a:moveTo>
                <a:lnTo>
                  <a:pt x="13004800" y="7549478"/>
                </a:lnTo>
                <a:lnTo>
                  <a:pt x="13004800" y="0"/>
                </a:lnTo>
                <a:lnTo>
                  <a:pt x="0" y="0"/>
                </a:lnTo>
                <a:lnTo>
                  <a:pt x="0" y="754947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6427" y="9321380"/>
            <a:ext cx="317501" cy="31750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0"/>
            <a:ext cx="13004800" cy="9749155"/>
            <a:chOff x="0" y="0"/>
            <a:chExt cx="13004800" cy="9749155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13004800" cy="2432685"/>
            </a:xfrm>
            <a:custGeom>
              <a:avLst/>
              <a:gdLst/>
              <a:ahLst/>
              <a:cxnLst/>
              <a:rect l="l" t="t" r="r" b="b"/>
              <a:pathLst>
                <a:path w="13004800" h="2432685">
                  <a:moveTo>
                    <a:pt x="0" y="2432095"/>
                  </a:moveTo>
                  <a:lnTo>
                    <a:pt x="13004800" y="2432095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2432095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82" y="0"/>
              <a:ext cx="12883045" cy="974876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9733" y="76199"/>
              <a:ext cx="1035066" cy="9920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91" y="43138"/>
              <a:ext cx="1901953" cy="188070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0699"/>
              </a:lnSpc>
              <a:spcBef>
                <a:spcPts val="80"/>
              </a:spcBef>
            </a:pPr>
            <a:r>
              <a:rPr dirty="0"/>
              <a:t>Verifiable</a:t>
            </a:r>
            <a:r>
              <a:rPr dirty="0" spc="-10"/>
              <a:t>  </a:t>
            </a:r>
            <a:r>
              <a:rPr dirty="0"/>
              <a:t>Carbon</a:t>
            </a:r>
            <a:r>
              <a:rPr dirty="0" spc="-5"/>
              <a:t>  </a:t>
            </a:r>
            <a:r>
              <a:rPr dirty="0"/>
              <a:t>set</a:t>
            </a:r>
            <a:r>
              <a:rPr dirty="0" spc="-10"/>
              <a:t>  </a:t>
            </a:r>
            <a:r>
              <a:rPr dirty="0"/>
              <a:t>to</a:t>
            </a:r>
            <a:r>
              <a:rPr dirty="0" spc="-5"/>
              <a:t>  </a:t>
            </a:r>
            <a:r>
              <a:rPr dirty="0"/>
              <a:t>CBL/Xpansiv</a:t>
            </a:r>
            <a:r>
              <a:rPr dirty="0" spc="-5"/>
              <a:t>  </a:t>
            </a:r>
            <a:r>
              <a:rPr dirty="0"/>
              <a:t>GEO</a:t>
            </a:r>
            <a:r>
              <a:rPr dirty="0" spc="-10"/>
              <a:t>  </a:t>
            </a:r>
            <a:r>
              <a:rPr dirty="0"/>
              <a:t>certification,</a:t>
            </a:r>
            <a:r>
              <a:rPr dirty="0" spc="-5"/>
              <a:t>  </a:t>
            </a:r>
            <a:r>
              <a:rPr dirty="0"/>
              <a:t>the</a:t>
            </a:r>
            <a:r>
              <a:rPr dirty="0" spc="-5"/>
              <a:t>  </a:t>
            </a:r>
            <a:r>
              <a:rPr dirty="0" spc="-10"/>
              <a:t>emerging </a:t>
            </a:r>
            <a:r>
              <a:rPr dirty="0"/>
              <a:t>‘Brent</a:t>
            </a:r>
            <a:r>
              <a:rPr dirty="0" spc="-5"/>
              <a:t> </a:t>
            </a:r>
            <a:r>
              <a:rPr dirty="0"/>
              <a:t>crude’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0"/>
              <a:t>carbon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/>
          </a:p>
          <a:p>
            <a:pPr marL="12700">
              <a:lnSpc>
                <a:spcPct val="100000"/>
              </a:lnSpc>
            </a:pPr>
            <a:r>
              <a:rPr dirty="0"/>
              <a:t>Provides</a:t>
            </a:r>
            <a:r>
              <a:rPr dirty="0" spc="-10"/>
              <a:t> </a:t>
            </a:r>
            <a:r>
              <a:rPr dirty="0"/>
              <a:t>a single global liquid</a:t>
            </a:r>
            <a:r>
              <a:rPr dirty="0" spc="-5"/>
              <a:t> </a:t>
            </a:r>
            <a:r>
              <a:rPr dirty="0"/>
              <a:t>reference price for</a:t>
            </a:r>
            <a:r>
              <a:rPr dirty="0" spc="-5"/>
              <a:t> </a:t>
            </a:r>
            <a:r>
              <a:rPr dirty="0" spc="-10"/>
              <a:t>Carbon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/>
          </a:p>
          <a:p>
            <a:pPr marL="12700">
              <a:lnSpc>
                <a:spcPct val="100000"/>
              </a:lnSpc>
            </a:pPr>
            <a:r>
              <a:rPr dirty="0"/>
              <a:t>Runs</a:t>
            </a:r>
            <a:r>
              <a:rPr dirty="0" spc="-10"/>
              <a:t> </a:t>
            </a:r>
            <a:r>
              <a:rPr dirty="0"/>
              <a:t>on Hedera with</a:t>
            </a:r>
            <a:r>
              <a:rPr dirty="0" spc="-5"/>
              <a:t> </a:t>
            </a:r>
            <a:r>
              <a:rPr dirty="0"/>
              <a:t>interchange to 4</a:t>
            </a:r>
            <a:r>
              <a:rPr dirty="0" spc="-5"/>
              <a:t> </a:t>
            </a:r>
            <a:r>
              <a:rPr dirty="0"/>
              <a:t>major</a:t>
            </a:r>
            <a:r>
              <a:rPr dirty="0" spc="-5"/>
              <a:t> </a:t>
            </a:r>
            <a:r>
              <a:rPr dirty="0"/>
              <a:t>blockchain </a:t>
            </a:r>
            <a:r>
              <a:rPr dirty="0" spc="-10"/>
              <a:t>systems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/>
          </a:p>
          <a:p>
            <a:pPr algn="just" marL="12700" marR="5080">
              <a:lnSpc>
                <a:spcPct val="100699"/>
              </a:lnSpc>
            </a:pPr>
            <a:r>
              <a:rPr dirty="0"/>
              <a:t>In</a:t>
            </a:r>
            <a:r>
              <a:rPr dirty="0" spc="100"/>
              <a:t> </a:t>
            </a:r>
            <a:r>
              <a:rPr dirty="0"/>
              <a:t>2023,</a:t>
            </a:r>
            <a:r>
              <a:rPr dirty="0" spc="114"/>
              <a:t> </a:t>
            </a:r>
            <a:r>
              <a:rPr dirty="0"/>
              <a:t>Hub</a:t>
            </a:r>
            <a:r>
              <a:rPr dirty="0" spc="110"/>
              <a:t> </a:t>
            </a:r>
            <a:r>
              <a:rPr dirty="0"/>
              <a:t>Culture</a:t>
            </a:r>
            <a:r>
              <a:rPr dirty="0" spc="114"/>
              <a:t> </a:t>
            </a:r>
            <a:r>
              <a:rPr dirty="0"/>
              <a:t>Origination</a:t>
            </a:r>
            <a:r>
              <a:rPr dirty="0" spc="110"/>
              <a:t> </a:t>
            </a:r>
            <a:r>
              <a:rPr dirty="0"/>
              <a:t>will</a:t>
            </a:r>
            <a:r>
              <a:rPr dirty="0" spc="114"/>
              <a:t> </a:t>
            </a:r>
            <a:r>
              <a:rPr dirty="0"/>
              <a:t>use</a:t>
            </a:r>
            <a:r>
              <a:rPr dirty="0" spc="110"/>
              <a:t> </a:t>
            </a:r>
            <a:r>
              <a:rPr dirty="0"/>
              <a:t>Hubs</a:t>
            </a:r>
            <a:r>
              <a:rPr dirty="0" spc="114"/>
              <a:t> </a:t>
            </a:r>
            <a:r>
              <a:rPr dirty="0"/>
              <a:t>to</a:t>
            </a:r>
            <a:r>
              <a:rPr dirty="0" spc="110"/>
              <a:t> </a:t>
            </a:r>
            <a:r>
              <a:rPr dirty="0"/>
              <a:t>allow</a:t>
            </a:r>
            <a:r>
              <a:rPr dirty="0" spc="114"/>
              <a:t> </a:t>
            </a:r>
            <a:r>
              <a:rPr dirty="0"/>
              <a:t>project</a:t>
            </a:r>
            <a:r>
              <a:rPr dirty="0" spc="114"/>
              <a:t> </a:t>
            </a:r>
            <a:r>
              <a:rPr dirty="0" spc="-10"/>
              <a:t>originators </a:t>
            </a:r>
            <a:r>
              <a:rPr dirty="0"/>
              <a:t>to</a:t>
            </a:r>
            <a:r>
              <a:rPr dirty="0" spc="80"/>
              <a:t> </a:t>
            </a:r>
            <a:r>
              <a:rPr dirty="0"/>
              <a:t>onboard</a:t>
            </a:r>
            <a:r>
              <a:rPr dirty="0" spc="80"/>
              <a:t> </a:t>
            </a:r>
            <a:r>
              <a:rPr dirty="0"/>
              <a:t>projects</a:t>
            </a:r>
            <a:r>
              <a:rPr dirty="0" spc="80"/>
              <a:t> </a:t>
            </a:r>
            <a:r>
              <a:rPr dirty="0"/>
              <a:t>for</a:t>
            </a:r>
            <a:r>
              <a:rPr dirty="0" spc="85"/>
              <a:t> </a:t>
            </a:r>
            <a:r>
              <a:rPr dirty="0"/>
              <a:t>seamless</a:t>
            </a:r>
            <a:r>
              <a:rPr dirty="0" spc="80"/>
              <a:t> </a:t>
            </a:r>
            <a:r>
              <a:rPr dirty="0"/>
              <a:t>tokenization</a:t>
            </a:r>
            <a:r>
              <a:rPr dirty="0" spc="80"/>
              <a:t> </a:t>
            </a:r>
            <a:r>
              <a:rPr dirty="0"/>
              <a:t>and</a:t>
            </a:r>
            <a:r>
              <a:rPr dirty="0" spc="85"/>
              <a:t> </a:t>
            </a:r>
            <a:r>
              <a:rPr dirty="0"/>
              <a:t>purchase</a:t>
            </a:r>
            <a:r>
              <a:rPr dirty="0" spc="80"/>
              <a:t> </a:t>
            </a:r>
            <a:r>
              <a:rPr dirty="0"/>
              <a:t>into</a:t>
            </a:r>
            <a:r>
              <a:rPr dirty="0" spc="80"/>
              <a:t> </a:t>
            </a:r>
            <a:r>
              <a:rPr dirty="0"/>
              <a:t>the</a:t>
            </a:r>
            <a:r>
              <a:rPr dirty="0" spc="85"/>
              <a:t> </a:t>
            </a:r>
            <a:r>
              <a:rPr dirty="0" spc="-20"/>
              <a:t>Vco2 </a:t>
            </a:r>
            <a:r>
              <a:rPr dirty="0" spc="-10"/>
              <a:t>portfolio.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/>
          </a:p>
          <a:p>
            <a:pPr marL="12700">
              <a:lnSpc>
                <a:spcPct val="100000"/>
              </a:lnSpc>
            </a:pPr>
            <a:r>
              <a:rPr dirty="0"/>
              <a:t>Upweights</a:t>
            </a:r>
            <a:r>
              <a:rPr dirty="0" spc="-10"/>
              <a:t> </a:t>
            </a:r>
            <a:r>
              <a:rPr dirty="0"/>
              <a:t>important</a:t>
            </a:r>
            <a:r>
              <a:rPr dirty="0" spc="-10"/>
              <a:t> </a:t>
            </a:r>
            <a:r>
              <a:rPr dirty="0"/>
              <a:t>biodiversity</a:t>
            </a:r>
            <a:r>
              <a:rPr dirty="0" spc="-10"/>
              <a:t> </a:t>
            </a:r>
            <a:r>
              <a:rPr dirty="0"/>
              <a:t>regions,</a:t>
            </a:r>
            <a:r>
              <a:rPr dirty="0" spc="-10"/>
              <a:t> </a:t>
            </a:r>
            <a:r>
              <a:rPr dirty="0"/>
              <a:t>forests,</a:t>
            </a:r>
            <a:r>
              <a:rPr dirty="0" spc="-10"/>
              <a:t> wilderness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/>
          </a:p>
          <a:p>
            <a:pPr algn="just" marL="12700" marR="5080">
              <a:lnSpc>
                <a:spcPct val="100699"/>
              </a:lnSpc>
            </a:pPr>
            <a:r>
              <a:rPr dirty="0"/>
              <a:t>HubID</a:t>
            </a:r>
            <a:r>
              <a:rPr dirty="0" spc="260"/>
              <a:t> </a:t>
            </a:r>
            <a:r>
              <a:rPr dirty="0"/>
              <a:t>identity</a:t>
            </a:r>
            <a:r>
              <a:rPr dirty="0" spc="270"/>
              <a:t> </a:t>
            </a:r>
            <a:r>
              <a:rPr dirty="0"/>
              <a:t>management</a:t>
            </a:r>
            <a:r>
              <a:rPr dirty="0" spc="270"/>
              <a:t> </a:t>
            </a:r>
            <a:r>
              <a:rPr dirty="0"/>
              <a:t>for</a:t>
            </a:r>
            <a:r>
              <a:rPr dirty="0" spc="270"/>
              <a:t> </a:t>
            </a:r>
            <a:r>
              <a:rPr dirty="0"/>
              <a:t>Entities,</a:t>
            </a:r>
            <a:r>
              <a:rPr dirty="0" spc="270"/>
              <a:t> </a:t>
            </a:r>
            <a:r>
              <a:rPr dirty="0"/>
              <a:t>Locations</a:t>
            </a:r>
            <a:r>
              <a:rPr dirty="0" spc="270"/>
              <a:t> </a:t>
            </a:r>
            <a:r>
              <a:rPr dirty="0"/>
              <a:t>and</a:t>
            </a:r>
            <a:r>
              <a:rPr dirty="0" spc="270"/>
              <a:t> </a:t>
            </a:r>
            <a:r>
              <a:rPr dirty="0"/>
              <a:t>Commons</a:t>
            </a:r>
            <a:r>
              <a:rPr dirty="0" spc="275"/>
              <a:t> </a:t>
            </a:r>
            <a:r>
              <a:rPr dirty="0" spc="-10"/>
              <a:t>based </a:t>
            </a:r>
            <a:r>
              <a:rPr dirty="0"/>
              <a:t>payments</a:t>
            </a:r>
            <a:r>
              <a:rPr dirty="0" spc="-10"/>
              <a:t> </a:t>
            </a:r>
            <a:r>
              <a:rPr dirty="0"/>
              <a:t>and exchange enable KYC and </a:t>
            </a:r>
            <a:r>
              <a:rPr dirty="0" spc="-10"/>
              <a:t>Community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/>
          </a:p>
          <a:p>
            <a:pPr marL="12700">
              <a:lnSpc>
                <a:spcPct val="100000"/>
              </a:lnSpc>
            </a:pPr>
            <a:r>
              <a:rPr dirty="0"/>
              <a:t>Includes</a:t>
            </a:r>
            <a:r>
              <a:rPr dirty="0" spc="-10"/>
              <a:t> </a:t>
            </a:r>
            <a:r>
              <a:rPr dirty="0"/>
              <a:t>digital</a:t>
            </a:r>
            <a:r>
              <a:rPr dirty="0" spc="-5"/>
              <a:t> </a:t>
            </a:r>
            <a:r>
              <a:rPr dirty="0"/>
              <a:t>mapping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authentication,</a:t>
            </a:r>
            <a:r>
              <a:rPr dirty="0" spc="-10"/>
              <a:t> </a:t>
            </a:r>
            <a:r>
              <a:rPr dirty="0"/>
              <a:t>Registry</a:t>
            </a:r>
            <a:r>
              <a:rPr dirty="0" spc="-10"/>
              <a:t> Verification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0785" rIns="0" bIns="0" rtlCol="0" vert="horz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 sz="9600" spc="-350" b="1">
                <a:solidFill>
                  <a:srgbClr val="3ECC9A"/>
                </a:solidFill>
                <a:latin typeface="Helvetica"/>
                <a:cs typeface="Helvetica"/>
              </a:rPr>
              <a:t>V</a:t>
            </a:r>
            <a:r>
              <a:rPr dirty="0" sz="9600" spc="175" b="1">
                <a:solidFill>
                  <a:srgbClr val="3ECC9A"/>
                </a:solidFill>
                <a:latin typeface="Helvetica"/>
                <a:cs typeface="Helvetica"/>
              </a:rPr>
              <a:t>en</a:t>
            </a:r>
            <a:r>
              <a:rPr dirty="0" sz="9600" spc="-520" b="1">
                <a:solidFill>
                  <a:srgbClr val="3ECC9A"/>
                </a:solidFill>
                <a:latin typeface="Helvetica"/>
                <a:cs typeface="Helvetica"/>
              </a:rPr>
              <a:t> </a:t>
            </a:r>
            <a:r>
              <a:rPr dirty="0" sz="9600" spc="-10" b="1">
                <a:solidFill>
                  <a:srgbClr val="3ECC9A"/>
                </a:solidFill>
                <a:latin typeface="Helvetica"/>
                <a:cs typeface="Helvetica"/>
              </a:rPr>
              <a:t>Carbon</a:t>
            </a:r>
            <a:endParaRPr sz="9600">
              <a:latin typeface="Helvetica"/>
              <a:cs typeface="Helvetica"/>
            </a:endParaRPr>
          </a:p>
          <a:p>
            <a:pPr marL="1497330" marR="5080">
              <a:lnSpc>
                <a:spcPct val="100699"/>
              </a:lnSpc>
              <a:spcBef>
                <a:spcPts val="2035"/>
              </a:spcBef>
              <a:tabLst>
                <a:tab pos="2204720" algn="l"/>
                <a:tab pos="3351529" algn="l"/>
                <a:tab pos="4600575" algn="l"/>
                <a:tab pos="5035550" algn="l"/>
                <a:tab pos="5640705" algn="l"/>
                <a:tab pos="6347460" algn="l"/>
                <a:tab pos="7647305" algn="l"/>
                <a:tab pos="8556625" algn="l"/>
                <a:tab pos="9596120" algn="l"/>
                <a:tab pos="11285855" algn="l"/>
              </a:tabLst>
            </a:pPr>
            <a:r>
              <a:rPr dirty="0" sz="2400" spc="-25">
                <a:solidFill>
                  <a:srgbClr val="3ECC9A"/>
                </a:solidFill>
              </a:rPr>
              <a:t>The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10">
                <a:solidFill>
                  <a:srgbClr val="3ECC9A"/>
                </a:solidFill>
              </a:rPr>
              <a:t>newest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10">
                <a:solidFill>
                  <a:srgbClr val="3ECC9A"/>
                </a:solidFill>
              </a:rPr>
              <a:t>addition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25">
                <a:solidFill>
                  <a:srgbClr val="3ECC9A"/>
                </a:solidFill>
              </a:rPr>
              <a:t>to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25">
                <a:solidFill>
                  <a:srgbClr val="3ECC9A"/>
                </a:solidFill>
              </a:rPr>
              <a:t>the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25">
                <a:solidFill>
                  <a:srgbClr val="3ECC9A"/>
                </a:solidFill>
              </a:rPr>
              <a:t>Ven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10">
                <a:solidFill>
                  <a:srgbClr val="3ECC9A"/>
                </a:solidFill>
              </a:rPr>
              <a:t>financial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20">
                <a:solidFill>
                  <a:srgbClr val="3ECC9A"/>
                </a:solidFill>
              </a:rPr>
              <a:t>asset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10">
                <a:solidFill>
                  <a:srgbClr val="3ECC9A"/>
                </a:solidFill>
              </a:rPr>
              <a:t>family,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10">
                <a:solidFill>
                  <a:srgbClr val="3ECC9A"/>
                </a:solidFill>
              </a:rPr>
              <a:t>announced</a:t>
            </a:r>
            <a:r>
              <a:rPr dirty="0" sz="2400">
                <a:solidFill>
                  <a:srgbClr val="3ECC9A"/>
                </a:solidFill>
              </a:rPr>
              <a:t>	</a:t>
            </a:r>
            <a:r>
              <a:rPr dirty="0" sz="2400" spc="-25">
                <a:solidFill>
                  <a:srgbClr val="3ECC9A"/>
                </a:solidFill>
              </a:rPr>
              <a:t>at </a:t>
            </a:r>
            <a:r>
              <a:rPr dirty="0" sz="2400">
                <a:solidFill>
                  <a:srgbClr val="3ECC9A"/>
                </a:solidFill>
              </a:rPr>
              <a:t>COP27:</a:t>
            </a:r>
            <a:r>
              <a:rPr dirty="0" sz="2400" spc="-6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Ven</a:t>
            </a:r>
            <a:r>
              <a:rPr dirty="0" sz="2400" spc="-4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Carbon</a:t>
            </a:r>
            <a:r>
              <a:rPr dirty="0" sz="2400" spc="-4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(Vco2)</a:t>
            </a:r>
            <a:r>
              <a:rPr dirty="0" sz="2400" spc="-50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joins</a:t>
            </a:r>
            <a:r>
              <a:rPr dirty="0" sz="2400" spc="-5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Ven</a:t>
            </a:r>
            <a:r>
              <a:rPr dirty="0" sz="2400" spc="-4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and</a:t>
            </a:r>
            <a:r>
              <a:rPr dirty="0" sz="2400" spc="-4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Ven</a:t>
            </a:r>
            <a:r>
              <a:rPr dirty="0" sz="2400" spc="-45">
                <a:solidFill>
                  <a:srgbClr val="3ECC9A"/>
                </a:solidFill>
              </a:rPr>
              <a:t> </a:t>
            </a:r>
            <a:r>
              <a:rPr dirty="0" sz="2400">
                <a:solidFill>
                  <a:srgbClr val="3ECC9A"/>
                </a:solidFill>
              </a:rPr>
              <a:t>Oxygen</a:t>
            </a:r>
            <a:r>
              <a:rPr dirty="0" sz="2400" spc="-45">
                <a:solidFill>
                  <a:srgbClr val="3ECC9A"/>
                </a:solidFill>
              </a:rPr>
              <a:t> </a:t>
            </a:r>
            <a:r>
              <a:rPr dirty="0" sz="2400" spc="-10">
                <a:solidFill>
                  <a:srgbClr val="3ECC9A"/>
                </a:solidFill>
              </a:rPr>
              <a:t>(Vo2).</a:t>
            </a:r>
            <a:endParaRPr sz="2400"/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17" y="5590452"/>
            <a:ext cx="1880701" cy="188070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508737"/>
            <a:ext cx="3198757" cy="24968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55517" y="3196644"/>
            <a:ext cx="1095311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11070">
              <a:lnSpc>
                <a:spcPct val="100000"/>
              </a:lnSpc>
              <a:spcBef>
                <a:spcPts val="100"/>
              </a:spcBef>
              <a:tabLst>
                <a:tab pos="3653790" algn="l"/>
                <a:tab pos="5008245" algn="l"/>
              </a:tabLst>
            </a:pP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Protect</a:t>
            </a:r>
            <a:r>
              <a:rPr dirty="0" sz="6000" spc="-20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6000" spc="-10" b="1">
                <a:solidFill>
                  <a:srgbClr val="FFFFFF"/>
                </a:solidFill>
                <a:latin typeface="Helvetica"/>
                <a:cs typeface="Helvetica"/>
              </a:rPr>
              <a:t>Biodiversity Empower</a:t>
            </a: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	</a:t>
            </a:r>
            <a:r>
              <a:rPr dirty="0" sz="6000" spc="-25" b="1">
                <a:solidFill>
                  <a:srgbClr val="FFFFFF"/>
                </a:solidFill>
                <a:latin typeface="Helvetica"/>
                <a:cs typeface="Helvetica"/>
              </a:rPr>
              <a:t>the</a:t>
            </a: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	</a:t>
            </a:r>
            <a:r>
              <a:rPr dirty="0" sz="6000" spc="-10" b="1">
                <a:solidFill>
                  <a:srgbClr val="FFFFFF"/>
                </a:solidFill>
                <a:latin typeface="Helvetica"/>
                <a:cs typeface="Helvetica"/>
              </a:rPr>
              <a:t>Commons</a:t>
            </a:r>
            <a:endParaRPr sz="6000">
              <a:latin typeface="Helvetica"/>
              <a:cs typeface="Helvetica"/>
            </a:endParaRPr>
          </a:p>
          <a:p>
            <a:pPr marL="12700" marR="5080">
              <a:lnSpc>
                <a:spcPct val="100000"/>
              </a:lnSpc>
            </a:pP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Transparency</a:t>
            </a:r>
            <a:r>
              <a:rPr dirty="0" sz="6000" spc="-165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and</a:t>
            </a:r>
            <a:r>
              <a:rPr dirty="0" sz="6000" spc="-165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6000" spc="-40" b="1">
                <a:solidFill>
                  <a:srgbClr val="FFFFFF"/>
                </a:solidFill>
                <a:latin typeface="Helvetica"/>
                <a:cs typeface="Helvetica"/>
              </a:rPr>
              <a:t>Traceability </a:t>
            </a: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Increased</a:t>
            </a:r>
            <a:r>
              <a:rPr dirty="0" sz="6000" spc="-15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6000" spc="-10" b="1">
                <a:solidFill>
                  <a:srgbClr val="FFFFFF"/>
                </a:solidFill>
                <a:latin typeface="Helvetica"/>
                <a:cs typeface="Helvetica"/>
              </a:rPr>
              <a:t>Liquidity</a:t>
            </a:r>
            <a:endParaRPr sz="6000">
              <a:latin typeface="Helvetica"/>
              <a:cs typeface="Helvetic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9733" y="76199"/>
            <a:ext cx="1035066" cy="992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753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9733" y="76199"/>
              <a:ext cx="1035066" cy="9920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6427" y="9321380"/>
              <a:ext cx="317501" cy="3175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97269"/>
              <a:ext cx="13004800" cy="16387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668494" y="4572060"/>
            <a:ext cx="455549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FFFF"/>
                </a:solidFill>
                <a:latin typeface="Helvetica"/>
                <a:cs typeface="Helvetica"/>
              </a:rPr>
              <a:t>Blue </a:t>
            </a:r>
            <a:r>
              <a:rPr dirty="0" sz="6000" spc="-10" b="1">
                <a:solidFill>
                  <a:srgbClr val="FFFFFF"/>
                </a:solidFill>
                <a:latin typeface="Helvetica"/>
                <a:cs typeface="Helvetica"/>
              </a:rPr>
              <a:t>Carbon</a:t>
            </a:r>
            <a:endParaRPr sz="6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6000" spc="-10" b="1">
                <a:solidFill>
                  <a:srgbClr val="FFFFFF"/>
                </a:solidFill>
                <a:latin typeface="Helvetica"/>
                <a:cs typeface="Helvetica"/>
              </a:rPr>
              <a:t>Biodiversity</a:t>
            </a:r>
            <a:endParaRPr sz="6000">
              <a:latin typeface="Helvetica"/>
              <a:cs typeface="Helvetic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05533" y="9397581"/>
            <a:ext cx="24142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0"/>
              </a:lnSpc>
            </a:pPr>
            <a:r>
              <a:rPr dirty="0" sz="1400">
                <a:solidFill>
                  <a:srgbClr val="A6AAA8"/>
                </a:solidFill>
                <a:latin typeface="Helvetica-Light"/>
                <a:cs typeface="Helvetica-Light"/>
              </a:rPr>
              <a:t>@hubculture</a:t>
            </a:r>
            <a:r>
              <a:rPr dirty="0" sz="1400" spc="355">
                <a:solidFill>
                  <a:srgbClr val="A6AAA8"/>
                </a:solidFill>
                <a:latin typeface="Helvetica-Light"/>
                <a:cs typeface="Helvetica-Light"/>
              </a:rPr>
              <a:t> </a:t>
            </a:r>
            <a:r>
              <a:rPr dirty="0" sz="1400" spc="-10">
                <a:solidFill>
                  <a:srgbClr val="A6AAA8"/>
                </a:solidFill>
                <a:latin typeface="Helvetica-Light"/>
                <a:cs typeface="Helvetica-Light"/>
              </a:rPr>
              <a:t>HubCulture.com</a:t>
            </a:r>
            <a:endParaRPr sz="14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9733" y="76199"/>
            <a:ext cx="1035066" cy="99208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45940"/>
            <a:ext cx="13004800" cy="9707880"/>
            <a:chOff x="0" y="45940"/>
            <a:chExt cx="13004800" cy="970788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6427" y="9321380"/>
              <a:ext cx="317501" cy="3175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940"/>
              <a:ext cx="13004800" cy="970765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405533" y="9397581"/>
            <a:ext cx="24142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0"/>
              </a:lnSpc>
            </a:pPr>
            <a:r>
              <a:rPr dirty="0" sz="1400">
                <a:solidFill>
                  <a:srgbClr val="A6AAA8"/>
                </a:solidFill>
                <a:latin typeface="Helvetica-Light"/>
                <a:cs typeface="Helvetica-Light"/>
              </a:rPr>
              <a:t>@hubculture</a:t>
            </a:r>
            <a:r>
              <a:rPr dirty="0" sz="1400" spc="355">
                <a:solidFill>
                  <a:srgbClr val="A6AAA8"/>
                </a:solidFill>
                <a:latin typeface="Helvetica-Light"/>
                <a:cs typeface="Helvetica-Light"/>
              </a:rPr>
              <a:t> </a:t>
            </a:r>
            <a:r>
              <a:rPr dirty="0" sz="1400" spc="-10">
                <a:solidFill>
                  <a:srgbClr val="A6AAA8"/>
                </a:solidFill>
                <a:latin typeface="Helvetica-Light"/>
                <a:cs typeface="Helvetica-Light"/>
              </a:rPr>
              <a:t>HubCulture.com</a:t>
            </a:r>
            <a:endParaRPr sz="14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753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9733" y="76199"/>
              <a:ext cx="1035066" cy="9920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1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Contacts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543914"/>
            <a:ext cx="12513945" cy="8034020"/>
            <a:chOff x="0" y="1543914"/>
            <a:chExt cx="12513945" cy="8034020"/>
          </a:xfrm>
        </p:grpSpPr>
        <p:sp>
          <p:nvSpPr>
            <p:cNvPr id="7" name="object 7" descr=""/>
            <p:cNvSpPr/>
            <p:nvPr/>
          </p:nvSpPr>
          <p:spPr>
            <a:xfrm>
              <a:off x="0" y="1543914"/>
              <a:ext cx="4867275" cy="133350"/>
            </a:xfrm>
            <a:custGeom>
              <a:avLst/>
              <a:gdLst/>
              <a:ahLst/>
              <a:cxnLst/>
              <a:rect l="l" t="t" r="r" b="b"/>
              <a:pathLst>
                <a:path w="4867275" h="133350">
                  <a:moveTo>
                    <a:pt x="4866682" y="0"/>
                  </a:moveTo>
                  <a:lnTo>
                    <a:pt x="0" y="0"/>
                  </a:lnTo>
                  <a:lnTo>
                    <a:pt x="0" y="132904"/>
                  </a:lnTo>
                  <a:lnTo>
                    <a:pt x="4866682" y="132904"/>
                  </a:lnTo>
                  <a:lnTo>
                    <a:pt x="4866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5189" y="9382790"/>
              <a:ext cx="239977" cy="1946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1065" y="4315144"/>
              <a:ext cx="12023090" cy="0"/>
            </a:xfrm>
            <a:custGeom>
              <a:avLst/>
              <a:gdLst/>
              <a:ahLst/>
              <a:cxnLst/>
              <a:rect l="l" t="t" r="r" b="b"/>
              <a:pathLst>
                <a:path w="12023090" h="0">
                  <a:moveTo>
                    <a:pt x="0" y="0"/>
                  </a:moveTo>
                  <a:lnTo>
                    <a:pt x="12022668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1065" y="3543300"/>
              <a:ext cx="12023090" cy="0"/>
            </a:xfrm>
            <a:custGeom>
              <a:avLst/>
              <a:gdLst/>
              <a:ahLst/>
              <a:cxnLst/>
              <a:rect l="l" t="t" r="r" b="b"/>
              <a:pathLst>
                <a:path w="12023090" h="0">
                  <a:moveTo>
                    <a:pt x="0" y="0"/>
                  </a:moveTo>
                  <a:lnTo>
                    <a:pt x="12022668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1065" y="2771454"/>
              <a:ext cx="12023090" cy="0"/>
            </a:xfrm>
            <a:custGeom>
              <a:avLst/>
              <a:gdLst/>
              <a:ahLst/>
              <a:cxnLst/>
              <a:rect l="l" t="t" r="r" b="b"/>
              <a:pathLst>
                <a:path w="12023090" h="0">
                  <a:moveTo>
                    <a:pt x="0" y="0"/>
                  </a:moveTo>
                  <a:lnTo>
                    <a:pt x="12022668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499252" y="2913924"/>
            <a:ext cx="5115560" cy="1325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  <a:tabLst>
                <a:tab pos="3891915" algn="l"/>
              </a:tabLst>
            </a:pPr>
            <a:r>
              <a:rPr dirty="0" sz="2900" spc="-10" i="1">
                <a:solidFill>
                  <a:srgbClr val="FFFFFF"/>
                </a:solidFill>
                <a:latin typeface="Helvetica"/>
                <a:cs typeface="Helvetica"/>
              </a:rPr>
              <a:t>HubCulture.com</a:t>
            </a:r>
            <a:r>
              <a:rPr dirty="0" sz="2900" i="1">
                <a:solidFill>
                  <a:srgbClr val="FFFFFF"/>
                </a:solidFill>
                <a:latin typeface="Helvetica"/>
                <a:cs typeface="Helvetica"/>
              </a:rPr>
              <a:t>	</a:t>
            </a:r>
            <a:r>
              <a:rPr dirty="0" sz="2900" spc="-10" i="1">
                <a:solidFill>
                  <a:srgbClr val="FFFFFF"/>
                </a:solidFill>
                <a:latin typeface="Helvetica"/>
                <a:cs typeface="Helvetica"/>
              </a:rPr>
              <a:t>Ven.vc</a:t>
            </a:r>
            <a:endParaRPr sz="29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dirty="0" sz="3500" spc="-10">
                <a:solidFill>
                  <a:srgbClr val="FFFFFF"/>
                </a:solidFill>
                <a:latin typeface="Helvetica-Light"/>
                <a:cs typeface="Helvetica-Light"/>
                <a:hlinkClick r:id="rId5"/>
              </a:rPr>
              <a:t>Carbon@HubCulture.com</a:t>
            </a:r>
            <a:endParaRPr sz="3500">
              <a:latin typeface="Helvetica-Light"/>
              <a:cs typeface="Helvetica-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405533" y="9397581"/>
            <a:ext cx="24142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0"/>
              </a:lnSpc>
            </a:pPr>
            <a:r>
              <a:rPr dirty="0" sz="1400">
                <a:solidFill>
                  <a:srgbClr val="A6AAA8"/>
                </a:solidFill>
                <a:latin typeface="Helvetica-Light"/>
                <a:cs typeface="Helvetica-Light"/>
              </a:rPr>
              <a:t>@hubculture</a:t>
            </a:r>
            <a:r>
              <a:rPr dirty="0" sz="1400" spc="355">
                <a:solidFill>
                  <a:srgbClr val="A6AAA8"/>
                </a:solidFill>
                <a:latin typeface="Helvetica-Light"/>
                <a:cs typeface="Helvetica-Light"/>
              </a:rPr>
              <a:t> </a:t>
            </a:r>
            <a:r>
              <a:rPr dirty="0" sz="1400" spc="-10">
                <a:solidFill>
                  <a:srgbClr val="A6AAA8"/>
                </a:solidFill>
                <a:latin typeface="Helvetica-Light"/>
                <a:cs typeface="Helvetica-Light"/>
              </a:rPr>
              <a:t>HubCulture.com</a:t>
            </a:r>
            <a:endParaRPr sz="14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BABCA53E1AF4B92300CBD9A93E8AA" ma:contentTypeVersion="13" ma:contentTypeDescription="Create a new document." ma:contentTypeScope="" ma:versionID="7bbfd165969a19a6583f214f62fb2c0e">
  <xsd:schema xmlns:xsd="http://www.w3.org/2001/XMLSchema" xmlns:xs="http://www.w3.org/2001/XMLSchema" xmlns:p="http://schemas.microsoft.com/office/2006/metadata/properties" xmlns:ns2="3283f1c2-7b3f-42e9-93d0-6096825e641f" xmlns:ns3="961a4745-63cc-462f-8f57-b94bcb92b7f0" targetNamespace="http://schemas.microsoft.com/office/2006/metadata/properties" ma:root="true" ma:fieldsID="5d2b7d84f987fcbb3c54cc528a9dbfd7" ns2:_="" ns3:_="">
    <xsd:import namespace="3283f1c2-7b3f-42e9-93d0-6096825e641f"/>
    <xsd:import namespace="961a4745-63cc-462f-8f57-b94bcb92b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3f1c2-7b3f-42e9-93d0-6096825e6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9475d60-e212-4f6f-97d5-c03e1e200e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a4745-63cc-462f-8f57-b94bcb92b7f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9445d3c-f33b-4ee7-b100-460be178cca9}" ma:internalName="TaxCatchAll" ma:showField="CatchAllData" ma:web="961a4745-63cc-462f-8f57-b94bcb92b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83f1c2-7b3f-42e9-93d0-6096825e641f">
      <Terms xmlns="http://schemas.microsoft.com/office/infopath/2007/PartnerControls"/>
    </lcf76f155ced4ddcb4097134ff3c332f>
    <TaxCatchAll xmlns="961a4745-63cc-462f-8f57-b94bcb92b7f0" xsi:nil="true"/>
  </documentManagement>
</p:properties>
</file>

<file path=customXml/itemProps1.xml><?xml version="1.0" encoding="utf-8"?>
<ds:datastoreItem xmlns:ds="http://schemas.openxmlformats.org/officeDocument/2006/customXml" ds:itemID="{6E34C0E6-FEA3-48CE-A7E4-8B926754C19E}"/>
</file>

<file path=customXml/itemProps2.xml><?xml version="1.0" encoding="utf-8"?>
<ds:datastoreItem xmlns:ds="http://schemas.openxmlformats.org/officeDocument/2006/customXml" ds:itemID="{87C24E74-48A1-4F60-B956-77BB4BA7310E}"/>
</file>

<file path=customXml/itemProps3.xml><?xml version="1.0" encoding="utf-8"?>
<ds:datastoreItem xmlns:ds="http://schemas.openxmlformats.org/officeDocument/2006/customXml" ds:itemID="{7985E867-DB11-489D-90AB-D834ADEB66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COP-Biodiversity</dc:title>
  <dcterms:created xsi:type="dcterms:W3CDTF">2022-12-11T11:40:37Z</dcterms:created>
  <dcterms:modified xsi:type="dcterms:W3CDTF">2022-12-11T11:40:37Z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2022-12-10T00:00:00Z</vt:filetime>
  </property>
  <property fmtid="{D5CDD505-2E9C-101B-9397-08002B2CF9AE}" pid="3" name="Creator">
    <vt:lpwstr>Keynote</vt:lpwstr>
  </property>
  <property fmtid="{D5CDD505-2E9C-101B-9397-08002B2CF9AE}" pid="4" name="LastSaved">
    <vt:filetime>2022-12-11T00:00:00Z</vt:filetime>
  </property>
  <property fmtid="{D5CDD505-2E9C-101B-9397-08002B2CF9AE}" pid="5" name="Producer">
    <vt:lpwstr>macOS Version 11.4 (Build 20F71) Quartz PDFContext</vt:lpwstr>
  </property>
  <property fmtid="{D5CDD505-2E9C-101B-9397-08002B2CF9AE}" pid="6" name="ContentTypeId">
    <vt:lpwstr>0x010100EA0BABCA53E1AF4B92300CBD9A93E8AA</vt:lpwstr>
  </property>
</Properties>
</file>