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391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2" orient="horz" pos="696" userDrawn="1">
          <p15:clr>
            <a:srgbClr val="A4A3A4"/>
          </p15:clr>
        </p15:guide>
        <p15:guide id="3" pos="649" userDrawn="1">
          <p15:clr>
            <a:srgbClr val="A4A3A4"/>
          </p15:clr>
        </p15:guide>
        <p15:guide id="4" orient="horz" pos="4584" userDrawn="1">
          <p15:clr>
            <a:srgbClr val="A4A3A4"/>
          </p15:clr>
        </p15:guide>
        <p15:guide id="5" pos="14597" userDrawn="1">
          <p15:clr>
            <a:srgbClr val="A4A3A4"/>
          </p15:clr>
        </p15:guide>
        <p15:guide id="6" orient="horz" pos="8448" userDrawn="1">
          <p15:clr>
            <a:srgbClr val="A4A3A4"/>
          </p15:clr>
        </p15:guide>
        <p15:guide id="7" orient="horz" pos="7344" userDrawn="1">
          <p15:clr>
            <a:srgbClr val="A4A3A4"/>
          </p15:clr>
        </p15:guide>
        <p15:guide id="8" orient="horz" pos="1464" userDrawn="1">
          <p15:clr>
            <a:srgbClr val="A4A3A4"/>
          </p15:clr>
        </p15:guide>
        <p15:guide id="9" orient="horz" pos="2424" userDrawn="1">
          <p15:clr>
            <a:srgbClr val="A4A3A4"/>
          </p15:clr>
        </p15:guide>
        <p15:guide id="10" orient="horz" pos="420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5D5609-1647-5E18-2D86-39BFBBB8C4EE}" name="Georgianna Carlson" initials="GC" userId="S::georgianna.carlson@worldclimatefoundation.org::6b7e5764-0c49-4f57-9bdd-47bb5bf2327a" providerId="AD"/>
  <p188:author id="{AA23B510-D517-7055-69BF-731B3D61C8BA}" name="Jens Nielsen" initials="JN" userId="ca2789b53c55a650" providerId="Windows Live"/>
  <p188:author id="{2D4A2943-AC79-35A7-D865-4A6174973722}" name="Erika Salojoki" initials="ES" userId="S::erika.salojoki@worldclimatefoundation.org::d1460853-d325-4197-9b90-799270096161" providerId="AD"/>
  <p188:author id="{3E00BF47-7AED-73DA-DDB9-82BE239CEEBB}" name="Pauline Ledermann" initials="PL" userId="S::pauline.ledermann@worldclimatefoundation.org::048f0fb3-ddce-4089-a8cc-65418c7ee42b" providerId="AD"/>
  <p188:author id="{0B9F0976-42C8-D9D3-7D4C-4EB13E8B9DBF}" name="Mie Torp Hansen" initials="MH" userId="S::mie.torp@worldclimatefoundation.org::91ed258d-ff72-4b21-a6b9-872773d1cd07" providerId="AD"/>
  <p188:author id="{AFC5C19A-FB87-4A74-6AD6-567F07AE8FB5}" name="Bardha Kushutani" initials="BK" userId="S::bardha.kushutani@worldclimatefoundation.org::69973026-63cf-4fd0-9606-d9075535c698" providerId="AD"/>
  <p188:author id="{A58CA49C-6A16-5528-EDC5-4544CB03399C}" name="Jens  Nielsen" initials="JN" userId="S::jens.nielsen@worldclimatefoundation.org::16ea0760-c4a5-4861-854d-f0ab8b166a53" providerId="AD"/>
  <p188:author id="{B0FE95EB-CECC-66E7-421D-CE289EBD14B0}" name="Pablo Ferrero" initials="PF" userId="S::pablo.ferrero@worldclimatefoundation.org::6a21f7fb-47cb-4297-93e7-c64ccb2842b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833"/>
    <a:srgbClr val="5FBB6F"/>
    <a:srgbClr val="014122"/>
    <a:srgbClr val="004122"/>
    <a:srgbClr val="3273AD"/>
    <a:srgbClr val="162D60"/>
    <a:srgbClr val="1F3F7F"/>
    <a:srgbClr val="589BD4"/>
    <a:srgbClr val="10414C"/>
    <a:srgbClr val="99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513592-E7C0-8B18-A63F-8FC7DE697C53}" v="19" dt="2022-11-29T08:51:28.444"/>
    <p1510:client id="{163B08F5-E657-30BA-3B15-5A06B674A410}" v="225" dt="2022-11-25T09:27:55.606"/>
    <p1510:client id="{3C258EE6-390C-617D-9712-DBF654AB40E2}" v="4" dt="2022-11-25T12:36:32.765"/>
    <p1510:client id="{4FEDEDC4-B1E1-C493-44D5-49544872E2AC}" v="1" dt="2022-11-25T09:40:48.894"/>
    <p1510:client id="{5064C22C-4FDC-5518-14F1-6230AA6D5CC7}" v="204" dt="2022-11-25T08:56:16.375"/>
    <p1510:client id="{815D71C3-2CB4-F864-349E-87C3BE58B91C}" v="42" dt="2022-11-29T09:54:01.671"/>
    <p1510:client id="{C4846D40-536A-CAD4-5BE8-F20252EF1D89}" v="31" dt="2022-11-25T13:27:47.508"/>
    <p1510:client id="{EE350865-591B-1B43-A66B-3D4DED9D3985}" vWet="2" dt="2022-11-25T13:27:13.42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883" y="82"/>
      </p:cViewPr>
      <p:guideLst>
        <p:guide orient="horz" pos="696"/>
        <p:guide pos="649"/>
        <p:guide orient="horz" pos="4584"/>
        <p:guide pos="14597"/>
        <p:guide orient="horz" pos="8448"/>
        <p:guide orient="horz" pos="7344"/>
        <p:guide orient="horz" pos="1464"/>
        <p:guide orient="horz" pos="2424"/>
        <p:guide orient="horz" pos="4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e2e2282dc3_0_38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4" name="Google Shape;84;ge2e2282dc3_0_3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17935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 and chopstick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wl with salmon cakes, salad and houmo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wl of pappardelle pasta with parsley butter, roasted hazelnuts and shaved parmesan chees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 and chopstick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700"/>
              <a:buFont typeface="Arial"/>
              <a:buNone/>
              <a:defRPr sz="72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1676400" y="3651251"/>
            <a:ext cx="21031200" cy="87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1219215" lvl="0" indent="-965212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rgbClr val="595959"/>
              </a:buClr>
              <a:buSzPts val="2100"/>
              <a:buChar char="•"/>
              <a:defRPr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38430" lvl="1" indent="-914411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657646" lvl="2" indent="-863611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595959"/>
              </a:buClr>
              <a:buSzPts val="1500"/>
              <a:buChar char="•"/>
              <a:defRPr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876861" lvl="3" indent="-846677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595959"/>
              </a:buClr>
              <a:buSzPts val="1400"/>
              <a:buChar char="•"/>
              <a:defRPr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6096076" lvl="4" indent="-846677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595959"/>
              </a:buClr>
              <a:buSzPts val="1400"/>
              <a:buChar char="•"/>
              <a:defRPr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315291" lvl="5" indent="-846677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8534507" lvl="6" indent="-846677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9753722" lvl="7" indent="-846677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10972937" lvl="8" indent="-846677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22282464" y="12643251"/>
            <a:ext cx="876000" cy="7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8802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wl of pappardelle pasta with parsley butter, roasted hazelnuts and shaved parmesan cheese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>
            <a:extLst>
              <a:ext uri="{FF2B5EF4-FFF2-40B4-BE49-F238E27FC236}">
                <a16:creationId xmlns:a16="http://schemas.microsoft.com/office/drawing/2014/main" id="{09D41F3C-39B7-84BF-3E11-60BDC5435A3A}"/>
              </a:ext>
            </a:extLst>
          </p:cNvPr>
          <p:cNvSpPr>
            <a:spLocks/>
          </p:cNvSpPr>
          <p:nvPr/>
        </p:nvSpPr>
        <p:spPr>
          <a:xfrm>
            <a:off x="0" y="4028677"/>
            <a:ext cx="24384000" cy="6325200"/>
          </a:xfrm>
          <a:prstGeom prst="rect">
            <a:avLst/>
          </a:prstGeom>
          <a:solidFill>
            <a:srgbClr val="01412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EDBA5FF5-67B7-7395-95D8-17261253E73F}"/>
              </a:ext>
            </a:extLst>
          </p:cNvPr>
          <p:cNvSpPr/>
          <p:nvPr/>
        </p:nvSpPr>
        <p:spPr>
          <a:xfrm>
            <a:off x="6421" y="3079284"/>
            <a:ext cx="24532462" cy="945520"/>
          </a:xfrm>
          <a:prstGeom prst="rect">
            <a:avLst/>
          </a:prstGeom>
          <a:solidFill>
            <a:srgbClr val="5FBB6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1" name="World Climate Foundation">
            <a:extLst>
              <a:ext uri="{FF2B5EF4-FFF2-40B4-BE49-F238E27FC236}">
                <a16:creationId xmlns:a16="http://schemas.microsoft.com/office/drawing/2014/main" id="{21DC4F85-B237-3932-A5F3-E81DE201BB3A}"/>
              </a:ext>
            </a:extLst>
          </p:cNvPr>
          <p:cNvSpPr txBox="1">
            <a:spLocks/>
          </p:cNvSpPr>
          <p:nvPr/>
        </p:nvSpPr>
        <p:spPr>
          <a:xfrm>
            <a:off x="1048506" y="337232"/>
            <a:ext cx="23600330" cy="22407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Autofit/>
          </a:bodyPr>
          <a:lstStyle>
            <a:lvl1pPr marL="0" marR="0" indent="0" algn="l" defTabSz="32461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35" b="1" i="0" u="none" strike="noStrike" cap="none" spc="0" baseline="0">
                <a:solidFill>
                  <a:srgbClr val="000000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en-GB" sz="2400" b="0">
                <a:latin typeface="Helvetica Light" panose="020B0403020202020204" pitchFamily="34" charset="0"/>
                <a:cs typeface="Arial" panose="020B0604020202020204" pitchFamily="34" charset="0"/>
              </a:rPr>
              <a:t>Engaging, informing and connecting partners and members – live and digital - across sectors globally to reverse the biodiversity crisis</a:t>
            </a:r>
            <a:endParaRPr lang="da-DK" sz="2400" b="0">
              <a:latin typeface="Helvetica Ligh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C32B2FA-EC67-6256-74A9-2D1520E20B03}"/>
              </a:ext>
            </a:extLst>
          </p:cNvPr>
          <p:cNvSpPr txBox="1"/>
          <p:nvPr/>
        </p:nvSpPr>
        <p:spPr>
          <a:xfrm>
            <a:off x="2526587" y="8447913"/>
            <a:ext cx="321948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  <a:latin typeface="Helvetica Light"/>
                <a:cs typeface="Arial"/>
              </a:rPr>
              <a:t>Defining agenda, partners and outcomes of 2023</a:t>
            </a:r>
            <a:endParaRPr lang="en-DK">
              <a:solidFill>
                <a:schemeClr val="bg1"/>
              </a:solidFill>
              <a:latin typeface="Helvetica Light"/>
              <a:cs typeface="Arial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7FDD338-6BD4-B8F0-4910-EB759153EEF7}"/>
              </a:ext>
            </a:extLst>
          </p:cNvPr>
          <p:cNvSpPr txBox="1"/>
          <p:nvPr/>
        </p:nvSpPr>
        <p:spPr>
          <a:xfrm>
            <a:off x="2599404" y="4510708"/>
            <a:ext cx="189667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3200" b="1">
                <a:solidFill>
                  <a:schemeClr val="bg1"/>
                </a:solidFill>
                <a:latin typeface="Helvetica" pitchFamily="2" charset="0"/>
                <a:cs typeface="Arial"/>
              </a:rPr>
              <a:t>DAVOS</a:t>
            </a:r>
            <a:endParaRPr lang="en-US" sz="3200" b="1">
              <a:solidFill>
                <a:schemeClr val="bg1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3CB9319-2CCC-7C28-0476-818D2E6059B9}"/>
              </a:ext>
            </a:extLst>
          </p:cNvPr>
          <p:cNvSpPr txBox="1"/>
          <p:nvPr/>
        </p:nvSpPr>
        <p:spPr>
          <a:xfrm>
            <a:off x="3013686" y="6068919"/>
            <a:ext cx="2592319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b="1">
                <a:solidFill>
                  <a:schemeClr val="bg1"/>
                </a:solidFill>
                <a:latin typeface="Helvetica" pitchFamily="2" charset="0"/>
                <a:cs typeface="Arial"/>
              </a:rPr>
              <a:t>17 January</a:t>
            </a:r>
            <a:endParaRPr lang="en-US" b="1">
              <a:solidFill>
                <a:schemeClr val="bg1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D0A870-425C-37FD-8F3B-98A997EA9806}"/>
              </a:ext>
            </a:extLst>
          </p:cNvPr>
          <p:cNvSpPr txBox="1"/>
          <p:nvPr/>
        </p:nvSpPr>
        <p:spPr>
          <a:xfrm>
            <a:off x="3068170" y="6890315"/>
            <a:ext cx="2677901" cy="10874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/>
            <a:r>
              <a:rPr lang="en-US" sz="3200" b="1">
                <a:solidFill>
                  <a:schemeClr val="bg1"/>
                </a:solidFill>
                <a:latin typeface="Helvetica" pitchFamily="2" charset="0"/>
                <a:cs typeface="Arial"/>
              </a:rPr>
              <a:t>Biodiversity Agenda 2023</a:t>
            </a:r>
            <a:endParaRPr lang="en-US" sz="320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22E246C-8562-386C-E632-F581E0BD0761}"/>
              </a:ext>
            </a:extLst>
          </p:cNvPr>
          <p:cNvSpPr txBox="1"/>
          <p:nvPr/>
        </p:nvSpPr>
        <p:spPr>
          <a:xfrm>
            <a:off x="6327348" y="8447913"/>
            <a:ext cx="343758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  <a:latin typeface="Helvetica Light" panose="020B0403020202020204" pitchFamily="34" charset="0"/>
                <a:cs typeface="Arial"/>
              </a:rPr>
              <a:t>Biodiversity sessions at our Global Biosecurity Summit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815F3F9-984E-14B1-6A37-8B200E475331}"/>
              </a:ext>
            </a:extLst>
          </p:cNvPr>
          <p:cNvSpPr txBox="1"/>
          <p:nvPr/>
        </p:nvSpPr>
        <p:spPr>
          <a:xfrm>
            <a:off x="6369914" y="4510709"/>
            <a:ext cx="3437583" cy="5989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3200" b="1">
                <a:solidFill>
                  <a:schemeClr val="bg1"/>
                </a:solidFill>
                <a:latin typeface="Helvetica" pitchFamily="2" charset="0"/>
                <a:cs typeface="Arial"/>
              </a:rPr>
              <a:t>GENEVA</a:t>
            </a:r>
            <a:endParaRPr lang="en-US" sz="3200" b="1">
              <a:solidFill>
                <a:schemeClr val="bg1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F22A6D6-CAE2-8254-85A9-27ABAC200986}"/>
              </a:ext>
            </a:extLst>
          </p:cNvPr>
          <p:cNvSpPr txBox="1"/>
          <p:nvPr/>
        </p:nvSpPr>
        <p:spPr>
          <a:xfrm>
            <a:off x="6836981" y="6068919"/>
            <a:ext cx="2592319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b="1">
                <a:solidFill>
                  <a:schemeClr val="bg1"/>
                </a:solidFill>
                <a:latin typeface="Helvetica"/>
                <a:cs typeface="Arial"/>
              </a:rPr>
              <a:t>24 May</a:t>
            </a:r>
            <a:endParaRPr lang="en-US" b="1">
              <a:solidFill>
                <a:schemeClr val="bg1"/>
              </a:solidFill>
              <a:latin typeface="Helvetica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59B7012-DC90-B817-30B8-763E93025926}"/>
              </a:ext>
            </a:extLst>
          </p:cNvPr>
          <p:cNvSpPr txBox="1"/>
          <p:nvPr/>
        </p:nvSpPr>
        <p:spPr>
          <a:xfrm>
            <a:off x="6845402" y="6673660"/>
            <a:ext cx="2797842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/>
            <a:r>
              <a:rPr lang="en-US" sz="3200" b="1">
                <a:solidFill>
                  <a:schemeClr val="bg1"/>
                </a:solidFill>
                <a:latin typeface="Helvetica" pitchFamily="2" charset="0"/>
                <a:cs typeface="Arial"/>
              </a:rPr>
              <a:t>Global Biosecurity Summit</a:t>
            </a:r>
            <a:endParaRPr lang="en-US" sz="320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827F9AC-5657-8A4F-BC9D-A665A5F00234}"/>
              </a:ext>
            </a:extLst>
          </p:cNvPr>
          <p:cNvSpPr txBox="1"/>
          <p:nvPr/>
        </p:nvSpPr>
        <p:spPr>
          <a:xfrm>
            <a:off x="10242516" y="8447913"/>
            <a:ext cx="3437585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  <a:latin typeface="Helvetica Light" panose="020B0403020202020204" pitchFamily="34" charset="0"/>
                <a:cs typeface="Arial"/>
              </a:rPr>
              <a:t>Closing the nature finance gap and achieve the Global Biodiversity Framework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BCD21C7-64DD-F4A3-6B09-EB7594886A65}"/>
              </a:ext>
            </a:extLst>
          </p:cNvPr>
          <p:cNvSpPr txBox="1"/>
          <p:nvPr/>
        </p:nvSpPr>
        <p:spPr>
          <a:xfrm>
            <a:off x="10285083" y="4510709"/>
            <a:ext cx="3437583" cy="5989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3200" b="1">
                <a:solidFill>
                  <a:schemeClr val="bg1"/>
                </a:solidFill>
                <a:latin typeface="Helvetica" pitchFamily="2" charset="0"/>
                <a:cs typeface="Arial"/>
              </a:rPr>
              <a:t>LONDON</a:t>
            </a:r>
            <a:endParaRPr lang="en-US" sz="3200" b="1">
              <a:solidFill>
                <a:schemeClr val="bg1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45FF18-8125-60FE-49E1-0EDB126F5BB8}"/>
              </a:ext>
            </a:extLst>
          </p:cNvPr>
          <p:cNvSpPr txBox="1"/>
          <p:nvPr/>
        </p:nvSpPr>
        <p:spPr>
          <a:xfrm>
            <a:off x="10752150" y="6068919"/>
            <a:ext cx="297493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b="1">
                <a:solidFill>
                  <a:schemeClr val="bg1"/>
                </a:solidFill>
                <a:latin typeface="Helvetica" pitchFamily="2" charset="0"/>
                <a:cs typeface="Arial"/>
              </a:rPr>
              <a:t>28 June</a:t>
            </a:r>
            <a:endParaRPr lang="en-US" b="1">
              <a:solidFill>
                <a:schemeClr val="bg1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A2DF712-CEDA-EF3D-27B1-8D6326E7398B}"/>
              </a:ext>
            </a:extLst>
          </p:cNvPr>
          <p:cNvSpPr txBox="1"/>
          <p:nvPr/>
        </p:nvSpPr>
        <p:spPr>
          <a:xfrm>
            <a:off x="10760571" y="6673660"/>
            <a:ext cx="3502815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/>
            <a:r>
              <a:rPr lang="en-US" sz="3200" b="1">
                <a:solidFill>
                  <a:schemeClr val="bg1"/>
                </a:solidFill>
                <a:latin typeface="Helvetica" pitchFamily="2" charset="0"/>
                <a:cs typeface="Arial"/>
              </a:rPr>
              <a:t>Climate Investment Summit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AC83ADC-A304-D5C6-CDBF-BD8E4041E707}"/>
              </a:ext>
            </a:extLst>
          </p:cNvPr>
          <p:cNvSpPr txBox="1"/>
          <p:nvPr/>
        </p:nvSpPr>
        <p:spPr>
          <a:xfrm>
            <a:off x="10276661" y="5091281"/>
            <a:ext cx="394409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i="1">
                <a:solidFill>
                  <a:schemeClr val="bg1"/>
                </a:solidFill>
                <a:latin typeface="Helvetica Light Oblique" panose="020B0403020202020204" pitchFamily="34" charset="0"/>
                <a:cs typeface="Arial"/>
              </a:rPr>
              <a:t>Alongside London Climate Action Week</a:t>
            </a:r>
            <a:endParaRPr lang="en-US" i="1">
              <a:solidFill>
                <a:schemeClr val="bg1"/>
              </a:solidFill>
              <a:latin typeface="Helvetica Light Oblique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3FDE47C-DA50-C611-F678-FADF055CB7B0}"/>
              </a:ext>
            </a:extLst>
          </p:cNvPr>
          <p:cNvSpPr txBox="1"/>
          <p:nvPr/>
        </p:nvSpPr>
        <p:spPr>
          <a:xfrm>
            <a:off x="6365331" y="5091281"/>
            <a:ext cx="356616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i="1">
                <a:solidFill>
                  <a:schemeClr val="bg1"/>
                </a:solidFill>
                <a:latin typeface="Helvetica Light Oblique" panose="020B0403020202020204" pitchFamily="34" charset="0"/>
                <a:cs typeface="Arial"/>
              </a:rPr>
              <a:t>In collaboration with Geneva Health Forum</a:t>
            </a:r>
            <a:endParaRPr lang="en-US" i="1">
              <a:solidFill>
                <a:schemeClr val="bg1"/>
              </a:solidFill>
              <a:latin typeface="Helvetica Light Oblique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065E455-391D-5D09-A398-E061EB77AC26}"/>
              </a:ext>
            </a:extLst>
          </p:cNvPr>
          <p:cNvSpPr txBox="1"/>
          <p:nvPr/>
        </p:nvSpPr>
        <p:spPr>
          <a:xfrm>
            <a:off x="2676153" y="5091281"/>
            <a:ext cx="345058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i="1">
                <a:solidFill>
                  <a:schemeClr val="bg1"/>
                </a:solidFill>
                <a:latin typeface="Helvetica Light Oblique" panose="020B0403020202020204" pitchFamily="34" charset="0"/>
                <a:cs typeface="Arial"/>
              </a:rPr>
              <a:t>Alongside the annual meeting in Davos</a:t>
            </a:r>
            <a:endParaRPr lang="en-US" i="1">
              <a:solidFill>
                <a:schemeClr val="bg1"/>
              </a:solidFill>
              <a:latin typeface="Helvetica Light Oblique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D292145-D754-2223-7185-566490AD0D3D}"/>
              </a:ext>
            </a:extLst>
          </p:cNvPr>
          <p:cNvSpPr txBox="1"/>
          <p:nvPr/>
        </p:nvSpPr>
        <p:spPr>
          <a:xfrm>
            <a:off x="20118428" y="6068919"/>
            <a:ext cx="297493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latin typeface="Helvetica"/>
                <a:cs typeface="Arial"/>
              </a:rPr>
              <a:t>3-4 December</a:t>
            </a:r>
            <a:endParaRPr lang="en-US" b="1" dirty="0">
              <a:solidFill>
                <a:schemeClr val="bg1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81B9CDF-C15A-06D2-24CD-70F3067CCC40}"/>
              </a:ext>
            </a:extLst>
          </p:cNvPr>
          <p:cNvSpPr txBox="1"/>
          <p:nvPr/>
        </p:nvSpPr>
        <p:spPr>
          <a:xfrm>
            <a:off x="20225705" y="6735215"/>
            <a:ext cx="3822073" cy="145680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/>
            <a:r>
              <a:rPr lang="en-US" sz="3200" b="1">
                <a:solidFill>
                  <a:schemeClr val="bg1"/>
                </a:solidFill>
                <a:latin typeface="Helvetica"/>
                <a:cs typeface="Arial"/>
              </a:rPr>
              <a:t>World Climate Summit</a:t>
            </a:r>
          </a:p>
          <a:p>
            <a:pPr algn="l"/>
            <a:r>
              <a:rPr lang="en-US" b="1">
                <a:solidFill>
                  <a:schemeClr val="bg1"/>
                </a:solidFill>
                <a:latin typeface="Helvetica"/>
                <a:cs typeface="Arial"/>
              </a:rPr>
              <a:t>- The Investment COP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D594A50-CD3B-1943-31EF-E18050F3C733}"/>
              </a:ext>
            </a:extLst>
          </p:cNvPr>
          <p:cNvSpPr txBox="1"/>
          <p:nvPr/>
        </p:nvSpPr>
        <p:spPr>
          <a:xfrm>
            <a:off x="19681733" y="4510708"/>
            <a:ext cx="3822073" cy="5989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3200" b="1">
                <a:solidFill>
                  <a:schemeClr val="bg1"/>
                </a:solidFill>
                <a:latin typeface="Helvetica" pitchFamily="2" charset="0"/>
                <a:cs typeface="Arial"/>
              </a:rPr>
              <a:t>DUBAI</a:t>
            </a:r>
            <a:endParaRPr lang="en-US" sz="3200" b="1">
              <a:solidFill>
                <a:schemeClr val="bg1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A1BFADE-8137-7AAC-942F-9541E8C3254F}"/>
              </a:ext>
            </a:extLst>
          </p:cNvPr>
          <p:cNvSpPr txBox="1"/>
          <p:nvPr/>
        </p:nvSpPr>
        <p:spPr>
          <a:xfrm>
            <a:off x="19649018" y="5091281"/>
            <a:ext cx="297493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i="1">
                <a:solidFill>
                  <a:schemeClr val="bg1"/>
                </a:solidFill>
                <a:latin typeface="Helvetica Light Oblique" panose="020B0403020202020204" pitchFamily="34" charset="0"/>
                <a:cs typeface="Arial"/>
              </a:rPr>
              <a:t>During COP28</a:t>
            </a:r>
            <a:endParaRPr lang="en-US" i="1">
              <a:solidFill>
                <a:schemeClr val="bg1"/>
              </a:solidFill>
              <a:latin typeface="Helvetica Light Oblique" panose="020B0403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DEC7CA5-F4CB-FF31-229A-21C155FF8F11}"/>
              </a:ext>
            </a:extLst>
          </p:cNvPr>
          <p:cNvCxnSpPr>
            <a:cxnSpLocks/>
          </p:cNvCxnSpPr>
          <p:nvPr/>
        </p:nvCxnSpPr>
        <p:spPr>
          <a:xfrm>
            <a:off x="2701863" y="6185934"/>
            <a:ext cx="0" cy="2060254"/>
          </a:xfrm>
          <a:prstGeom prst="line">
            <a:avLst/>
          </a:prstGeom>
          <a:noFill/>
          <a:ln w="50800" cap="flat">
            <a:solidFill>
              <a:srgbClr val="5FBB6F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87F249B8-0750-A14A-5AC7-9CF9486A6A8E}"/>
              </a:ext>
            </a:extLst>
          </p:cNvPr>
          <p:cNvCxnSpPr>
            <a:cxnSpLocks/>
          </p:cNvCxnSpPr>
          <p:nvPr/>
        </p:nvCxnSpPr>
        <p:spPr>
          <a:xfrm>
            <a:off x="6475287" y="6185934"/>
            <a:ext cx="0" cy="2060254"/>
          </a:xfrm>
          <a:prstGeom prst="line">
            <a:avLst/>
          </a:prstGeom>
          <a:noFill/>
          <a:ln w="50800" cap="flat">
            <a:solidFill>
              <a:srgbClr val="5FBB6F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AECD98CA-3792-ADB6-93FD-683A7E3221CB}"/>
              </a:ext>
            </a:extLst>
          </p:cNvPr>
          <p:cNvCxnSpPr>
            <a:cxnSpLocks/>
          </p:cNvCxnSpPr>
          <p:nvPr/>
        </p:nvCxnSpPr>
        <p:spPr>
          <a:xfrm>
            <a:off x="10413303" y="6185934"/>
            <a:ext cx="0" cy="2060254"/>
          </a:xfrm>
          <a:prstGeom prst="line">
            <a:avLst/>
          </a:prstGeom>
          <a:noFill/>
          <a:ln w="50800" cap="flat">
            <a:solidFill>
              <a:srgbClr val="5FBB6F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FD17F3A4-38A7-303B-B13C-96B4FF3EA23C}"/>
              </a:ext>
            </a:extLst>
          </p:cNvPr>
          <p:cNvCxnSpPr>
            <a:cxnSpLocks/>
          </p:cNvCxnSpPr>
          <p:nvPr/>
        </p:nvCxnSpPr>
        <p:spPr>
          <a:xfrm>
            <a:off x="19813335" y="6185934"/>
            <a:ext cx="0" cy="2060254"/>
          </a:xfrm>
          <a:prstGeom prst="line">
            <a:avLst/>
          </a:prstGeom>
          <a:noFill/>
          <a:ln w="50800" cap="flat">
            <a:solidFill>
              <a:srgbClr val="5FBB6F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96709E7-BC29-6C40-9296-94D502308185}"/>
              </a:ext>
            </a:extLst>
          </p:cNvPr>
          <p:cNvSpPr txBox="1"/>
          <p:nvPr/>
        </p:nvSpPr>
        <p:spPr>
          <a:xfrm>
            <a:off x="217372" y="3242183"/>
            <a:ext cx="23949255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GB" sz="3200" b="1">
                <a:solidFill>
                  <a:schemeClr val="bg1"/>
                </a:solidFill>
                <a:effectLst/>
                <a:latin typeface="Helvetica"/>
                <a:cs typeface="Arial"/>
              </a:rPr>
              <a:t>Achieve a </a:t>
            </a:r>
            <a:r>
              <a:rPr lang="en-GB" sz="3200" b="1">
                <a:solidFill>
                  <a:schemeClr val="bg1"/>
                </a:solidFill>
                <a:latin typeface="Helvetica"/>
                <a:cs typeface="Arial"/>
              </a:rPr>
              <a:t>nature-positive</a:t>
            </a:r>
            <a:r>
              <a:rPr lang="en-GB" sz="3200" b="1">
                <a:solidFill>
                  <a:schemeClr val="bg1"/>
                </a:solidFill>
                <a:effectLst/>
                <a:latin typeface="Helvetica"/>
                <a:cs typeface="Arial"/>
              </a:rPr>
              <a:t> </a:t>
            </a:r>
            <a:r>
              <a:rPr lang="en-GB" sz="3200" b="1">
                <a:solidFill>
                  <a:schemeClr val="bg1"/>
                </a:solidFill>
                <a:latin typeface="Helvetica"/>
                <a:cs typeface="Arial"/>
              </a:rPr>
              <a:t>future</a:t>
            </a:r>
            <a:endParaRPr kumimoji="0" lang="en-US" sz="3200" b="1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 Neue Medium"/>
              <a:cs typeface="Arial"/>
              <a:sym typeface="Helvetica Neue Medium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05B3C58-E5B3-706F-C5F9-5312217CC9BE}"/>
              </a:ext>
            </a:extLst>
          </p:cNvPr>
          <p:cNvSpPr>
            <a:spLocks/>
          </p:cNvSpPr>
          <p:nvPr/>
        </p:nvSpPr>
        <p:spPr>
          <a:xfrm>
            <a:off x="0" y="4065220"/>
            <a:ext cx="2097012" cy="6198696"/>
          </a:xfrm>
          <a:prstGeom prst="rect">
            <a:avLst/>
          </a:prstGeom>
          <a:solidFill>
            <a:srgbClr val="01261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22" name="Picture 121">
            <a:extLst>
              <a:ext uri="{FF2B5EF4-FFF2-40B4-BE49-F238E27FC236}">
                <a16:creationId xmlns:a16="http://schemas.microsoft.com/office/drawing/2014/main" id="{3FF73D29-64C5-C751-A6EB-3C0F491A0D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9647" y="5744623"/>
            <a:ext cx="1237129" cy="126712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4322D97-0578-9C54-58CA-F78E37AFFED4}"/>
              </a:ext>
            </a:extLst>
          </p:cNvPr>
          <p:cNvSpPr txBox="1"/>
          <p:nvPr/>
        </p:nvSpPr>
        <p:spPr>
          <a:xfrm>
            <a:off x="121396" y="7328461"/>
            <a:ext cx="1847960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da-DK" b="1" noProof="1">
                <a:solidFill>
                  <a:schemeClr val="bg1"/>
                </a:solidFill>
                <a:effectLst/>
                <a:latin typeface="Helvetica" pitchFamily="2" charset="0"/>
                <a:cs typeface="Arial" panose="020B0604020202020204" pitchFamily="34" charset="0"/>
              </a:rPr>
              <a:t>Global Events</a:t>
            </a:r>
            <a:endParaRPr kumimoji="0" lang="da-DK" b="0" i="0" u="none" strike="noStrike" cap="none" spc="0" normalizeH="0" baseline="0" noProof="1">
              <a:ln>
                <a:noFill/>
              </a:ln>
              <a:solidFill>
                <a:schemeClr val="bg1"/>
              </a:solidFill>
              <a:effectLst/>
              <a:uFillTx/>
              <a:latin typeface="Helvetica" pitchFamily="2" charset="0"/>
              <a:sym typeface="Helvetica Neu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A1AF21-6FA5-A6B8-A9D7-4EA0D4C31F25}"/>
              </a:ext>
            </a:extLst>
          </p:cNvPr>
          <p:cNvSpPr txBox="1"/>
          <p:nvPr/>
        </p:nvSpPr>
        <p:spPr>
          <a:xfrm>
            <a:off x="1030288" y="814773"/>
            <a:ext cx="24532462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hangingPunct="1"/>
            <a:r>
              <a:rPr lang="en-US" sz="6000" b="1">
                <a:solidFill>
                  <a:schemeClr val="bg2">
                    <a:lumMod val="10000"/>
                  </a:schemeClr>
                </a:solidFill>
                <a:latin typeface="Helvetica" pitchFamily="2" charset="0"/>
              </a:rPr>
              <a:t>World Biodiversity Roadmap Planned for 2023</a:t>
            </a:r>
            <a:endParaRPr lang="da-DK" sz="6000" b="1">
              <a:solidFill>
                <a:schemeClr val="bg2">
                  <a:lumMod val="10000"/>
                </a:schemeClr>
              </a:solidFill>
              <a:latin typeface="Helvetica" pitchFamily="2" charset="0"/>
            </a:endParaRPr>
          </a:p>
        </p:txBody>
      </p:sp>
      <p:sp>
        <p:nvSpPr>
          <p:cNvPr id="7" name="Line">
            <a:extLst>
              <a:ext uri="{FF2B5EF4-FFF2-40B4-BE49-F238E27FC236}">
                <a16:creationId xmlns:a16="http://schemas.microsoft.com/office/drawing/2014/main" id="{1E048513-7B2C-06C0-2404-B6D8157DE4B2}"/>
              </a:ext>
            </a:extLst>
          </p:cNvPr>
          <p:cNvSpPr/>
          <p:nvPr/>
        </p:nvSpPr>
        <p:spPr>
          <a:xfrm>
            <a:off x="1030288" y="1895475"/>
            <a:ext cx="22178962" cy="0"/>
          </a:xfrm>
          <a:prstGeom prst="line">
            <a:avLst/>
          </a:prstGeom>
          <a:ln w="50800">
            <a:solidFill>
              <a:schemeClr val="bg2">
                <a:lumMod val="1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2AF2E663-E6EC-A969-5E8F-73333B638020}"/>
              </a:ext>
            </a:extLst>
          </p:cNvPr>
          <p:cNvSpPr/>
          <p:nvPr/>
        </p:nvSpPr>
        <p:spPr>
          <a:xfrm>
            <a:off x="14470960" y="4033920"/>
            <a:ext cx="4923759" cy="6305482"/>
          </a:xfrm>
          <a:prstGeom prst="rect">
            <a:avLst/>
          </a:prstGeom>
          <a:solidFill>
            <a:srgbClr val="5FBB6F">
              <a:alpha val="29040"/>
            </a:srgbClr>
          </a:solidFill>
          <a:ln w="1174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0" name="TextBox 17">
            <a:extLst>
              <a:ext uri="{FF2B5EF4-FFF2-40B4-BE49-F238E27FC236}">
                <a16:creationId xmlns:a16="http://schemas.microsoft.com/office/drawing/2014/main" id="{6B692A7C-E61C-4BC8-E87B-9DAFCFAF2FDB}"/>
              </a:ext>
            </a:extLst>
          </p:cNvPr>
          <p:cNvSpPr txBox="1"/>
          <p:nvPr/>
        </p:nvSpPr>
        <p:spPr>
          <a:xfrm>
            <a:off x="19887104" y="8447913"/>
            <a:ext cx="343758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  <a:latin typeface="Helvetica Light" panose="020B0403020202020204" pitchFamily="34" charset="0"/>
                <a:cs typeface="Arial"/>
              </a:rPr>
              <a:t>Biodiversity sessions at the World Climate Summit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46CD1CD-B043-7F5D-084F-0CE4B0869F0E}"/>
              </a:ext>
            </a:extLst>
          </p:cNvPr>
          <p:cNvSpPr txBox="1"/>
          <p:nvPr/>
        </p:nvSpPr>
        <p:spPr>
          <a:xfrm>
            <a:off x="14881381" y="4510709"/>
            <a:ext cx="326196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3200" b="1">
                <a:solidFill>
                  <a:schemeClr val="bg1"/>
                </a:solidFill>
                <a:latin typeface="Helvetica" pitchFamily="2" charset="0"/>
                <a:cs typeface="Arial"/>
              </a:rPr>
              <a:t>NEW YORK</a:t>
            </a:r>
            <a:endParaRPr lang="en-US" sz="3200" b="1">
              <a:solidFill>
                <a:schemeClr val="bg1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FF5FCE5-A229-FF5A-7CB5-10D5A9DFA8E1}"/>
              </a:ext>
            </a:extLst>
          </p:cNvPr>
          <p:cNvSpPr txBox="1"/>
          <p:nvPr/>
        </p:nvSpPr>
        <p:spPr>
          <a:xfrm>
            <a:off x="15348447" y="6068919"/>
            <a:ext cx="297493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b="1">
                <a:solidFill>
                  <a:schemeClr val="bg1"/>
                </a:solidFill>
                <a:latin typeface="Helvetica" pitchFamily="2" charset="0"/>
                <a:cs typeface="Arial"/>
              </a:rPr>
              <a:t>20 September</a:t>
            </a:r>
            <a:endParaRPr lang="en-US" b="1">
              <a:solidFill>
                <a:schemeClr val="bg1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F3C97AE-E4D5-1798-B193-757D69244BE6}"/>
              </a:ext>
            </a:extLst>
          </p:cNvPr>
          <p:cNvSpPr txBox="1"/>
          <p:nvPr/>
        </p:nvSpPr>
        <p:spPr>
          <a:xfrm>
            <a:off x="15383762" y="6919881"/>
            <a:ext cx="4280302" cy="10874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/>
            <a:r>
              <a:rPr lang="en-US" sz="3200" b="1">
                <a:solidFill>
                  <a:schemeClr val="bg1"/>
                </a:solidFill>
                <a:latin typeface="Helvetica" pitchFamily="2" charset="0"/>
              </a:rPr>
              <a:t>World Biodiversity Summit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EAE9C12-B404-7C36-3B36-32CD3DE31A76}"/>
              </a:ext>
            </a:extLst>
          </p:cNvPr>
          <p:cNvSpPr txBox="1"/>
          <p:nvPr/>
        </p:nvSpPr>
        <p:spPr>
          <a:xfrm>
            <a:off x="14848665" y="5091281"/>
            <a:ext cx="297493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i="1">
                <a:solidFill>
                  <a:schemeClr val="bg1"/>
                </a:solidFill>
                <a:latin typeface="Helvetica Light Oblique" panose="020B0403020202020204" pitchFamily="34" charset="0"/>
                <a:cs typeface="Arial"/>
              </a:rPr>
              <a:t>Alongside New York Climate Week</a:t>
            </a:r>
            <a:endParaRPr lang="en-US" i="1">
              <a:solidFill>
                <a:schemeClr val="bg1"/>
              </a:solidFill>
              <a:latin typeface="Helvetica Light Oblique" panose="020B0403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FBAF4716-D2C2-A2AA-8D52-448C4DC8408E}"/>
              </a:ext>
            </a:extLst>
          </p:cNvPr>
          <p:cNvCxnSpPr>
            <a:cxnSpLocks/>
          </p:cNvCxnSpPr>
          <p:nvPr/>
        </p:nvCxnSpPr>
        <p:spPr>
          <a:xfrm>
            <a:off x="15021879" y="6185934"/>
            <a:ext cx="0" cy="2060254"/>
          </a:xfrm>
          <a:prstGeom prst="line">
            <a:avLst/>
          </a:prstGeom>
          <a:noFill/>
          <a:ln w="50800" cap="flat">
            <a:solidFill>
              <a:srgbClr val="5FBB6F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" name="TextBox 16">
            <a:extLst>
              <a:ext uri="{FF2B5EF4-FFF2-40B4-BE49-F238E27FC236}">
                <a16:creationId xmlns:a16="http://schemas.microsoft.com/office/drawing/2014/main" id="{32934538-FF9D-11FF-2DDE-23986E869BCE}"/>
              </a:ext>
            </a:extLst>
          </p:cNvPr>
          <p:cNvSpPr txBox="1"/>
          <p:nvPr/>
        </p:nvSpPr>
        <p:spPr>
          <a:xfrm>
            <a:off x="15143574" y="8447913"/>
            <a:ext cx="343758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Helvetica Light"/>
                <a:cs typeface="Arial"/>
              </a:rPr>
              <a:t>Positioned to be the main annual biodiversity summit in the world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F41180-D384-BD7F-4FA9-0E7510B0BAB7}"/>
              </a:ext>
            </a:extLst>
          </p:cNvPr>
          <p:cNvSpPr txBox="1"/>
          <p:nvPr/>
        </p:nvSpPr>
        <p:spPr>
          <a:xfrm>
            <a:off x="1054980" y="12991108"/>
            <a:ext cx="16383772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>
                <a:solidFill>
                  <a:srgbClr val="0F2833"/>
                </a:solidFill>
                <a:latin typeface="Helvetica" pitchFamily="2" charset="0"/>
              </a:rPr>
              <a:t>*</a:t>
            </a:r>
            <a:r>
              <a:rPr lang="en-US" sz="2000">
                <a:solidFill>
                  <a:srgbClr val="0F2833"/>
                </a:solidFill>
                <a:effectLst/>
                <a:latin typeface="Helvetica" pitchFamily="2" charset="0"/>
              </a:rPr>
              <a:t>All dates and events are subject to change.</a:t>
            </a:r>
            <a:endParaRPr kumimoji="0" lang="en-US" sz="2000" u="none" strike="noStrike" cap="none" spc="0" normalizeH="0" baseline="0">
              <a:ln>
                <a:noFill/>
              </a:ln>
              <a:solidFill>
                <a:srgbClr val="0F2833"/>
              </a:solidFill>
              <a:effectLst/>
              <a:uFillTx/>
              <a:latin typeface="Helvetica" pitchFamily="2" charset="0"/>
              <a:sym typeface="Helvetica Neue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873869A-A9A1-4C40-A32D-9CAE612FE026}"/>
              </a:ext>
            </a:extLst>
          </p:cNvPr>
          <p:cNvSpPr/>
          <p:nvPr/>
        </p:nvSpPr>
        <p:spPr>
          <a:xfrm>
            <a:off x="16312662" y="10706328"/>
            <a:ext cx="7482216" cy="1800000"/>
          </a:xfrm>
          <a:prstGeom prst="rect">
            <a:avLst/>
          </a:prstGeom>
          <a:solidFill>
            <a:srgbClr val="476CAC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E0BF855-C2BF-1849-B005-7701428F3FFF}"/>
              </a:ext>
            </a:extLst>
          </p:cNvPr>
          <p:cNvSpPr/>
          <p:nvPr/>
        </p:nvSpPr>
        <p:spPr>
          <a:xfrm>
            <a:off x="8378372" y="10706328"/>
            <a:ext cx="7528111" cy="1800000"/>
          </a:xfrm>
          <a:prstGeom prst="rect">
            <a:avLst/>
          </a:prstGeom>
          <a:solidFill>
            <a:srgbClr val="1D7B73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06621AF-3086-5141-B5F0-742F76C8721F}"/>
              </a:ext>
            </a:extLst>
          </p:cNvPr>
          <p:cNvGrpSpPr/>
          <p:nvPr/>
        </p:nvGrpSpPr>
        <p:grpSpPr>
          <a:xfrm>
            <a:off x="18039588" y="11067952"/>
            <a:ext cx="5450298" cy="1116319"/>
            <a:chOff x="18158168" y="10646512"/>
            <a:chExt cx="5450298" cy="1116319"/>
          </a:xfrm>
        </p:grpSpPr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EC717D7A-E7C1-0D44-BA70-C054869BA2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158168" y="10646512"/>
              <a:ext cx="1812781" cy="1065157"/>
            </a:xfrm>
            <a:prstGeom prst="rect">
              <a:avLst/>
            </a:prstGeom>
          </p:spPr>
        </p:pic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47D8C9A-67B3-B948-A5FE-87984BB58C50}"/>
                </a:ext>
              </a:extLst>
            </p:cNvPr>
            <p:cNvSpPr txBox="1"/>
            <p:nvPr/>
          </p:nvSpPr>
          <p:spPr>
            <a:xfrm>
              <a:off x="20291018" y="10675354"/>
              <a:ext cx="3317448" cy="10874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l"/>
              <a:r>
                <a:rPr lang="en-GB" sz="3200" b="1">
                  <a:solidFill>
                    <a:schemeClr val="bg1"/>
                  </a:solidFill>
                  <a:effectLst/>
                  <a:latin typeface="Helvetica" pitchFamily="2" charset="0"/>
                  <a:cs typeface="Arial" panose="020B0604020202020204" pitchFamily="34" charset="0"/>
                </a:rPr>
                <a:t>Strategic Insights</a:t>
              </a:r>
              <a:endParaRPr kumimoji="0" lang="en-GB" sz="32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 pitchFamily="2" charset="0"/>
                <a:sym typeface="Helvetica Neue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CB9C131-3CBC-4A49-8FA8-17D90D1BC624}"/>
              </a:ext>
            </a:extLst>
          </p:cNvPr>
          <p:cNvGrpSpPr/>
          <p:nvPr/>
        </p:nvGrpSpPr>
        <p:grpSpPr>
          <a:xfrm>
            <a:off x="9849301" y="11013413"/>
            <a:ext cx="5460217" cy="1225396"/>
            <a:chOff x="9764932" y="10610860"/>
            <a:chExt cx="5460217" cy="1225396"/>
          </a:xfrm>
        </p:grpSpPr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C3DB27E1-5C85-934C-9B0D-5B4786CECB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764932" y="10610860"/>
              <a:ext cx="1320668" cy="1225396"/>
            </a:xfrm>
            <a:prstGeom prst="rect">
              <a:avLst/>
            </a:prstGeom>
          </p:spPr>
        </p:pic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AE19FF3-391E-D848-ADED-8A75EF2C3DF7}"/>
                </a:ext>
              </a:extLst>
            </p:cNvPr>
            <p:cNvSpPr txBox="1"/>
            <p:nvPr/>
          </p:nvSpPr>
          <p:spPr>
            <a:xfrm>
              <a:off x="11490712" y="10697903"/>
              <a:ext cx="3734437" cy="10874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l"/>
              <a:r>
                <a:rPr lang="da-DK" sz="3200" b="1">
                  <a:solidFill>
                    <a:schemeClr val="bg1"/>
                  </a:solidFill>
                  <a:effectLst/>
                  <a:latin typeface="Helvetica" pitchFamily="2" charset="0"/>
                  <a:cs typeface="Arial" panose="020B0604020202020204" pitchFamily="34" charset="0"/>
                </a:rPr>
                <a:t>Stakeholder Engagement</a:t>
              </a:r>
              <a:endParaRPr kumimoji="0" lang="en-DK" sz="32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 pitchFamily="2" charset="0"/>
                <a:sym typeface="Helvetica Neue"/>
              </a:endParaRPr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1F810AC5-0BC2-D245-AFA4-70A4A633EC4E}"/>
              </a:ext>
            </a:extLst>
          </p:cNvPr>
          <p:cNvSpPr/>
          <p:nvPr/>
        </p:nvSpPr>
        <p:spPr>
          <a:xfrm>
            <a:off x="584585" y="10706328"/>
            <a:ext cx="7417886" cy="1800000"/>
          </a:xfrm>
          <a:prstGeom prst="rect">
            <a:avLst/>
          </a:prstGeom>
          <a:solidFill>
            <a:srgbClr val="5FBB6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745ED9E-8B3F-0347-9876-846B62CB9A87}"/>
              </a:ext>
            </a:extLst>
          </p:cNvPr>
          <p:cNvGrpSpPr/>
          <p:nvPr/>
        </p:nvGrpSpPr>
        <p:grpSpPr>
          <a:xfrm>
            <a:off x="1892155" y="10953257"/>
            <a:ext cx="5787724" cy="1277977"/>
            <a:chOff x="1539618" y="10636716"/>
            <a:chExt cx="5787724" cy="1277977"/>
          </a:xfrm>
        </p:grpSpPr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3B88AB47-1C20-6144-AE66-0B33636C66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39618" y="10636716"/>
              <a:ext cx="1234711" cy="1277977"/>
            </a:xfrm>
            <a:prstGeom prst="rect">
              <a:avLst/>
            </a:prstGeom>
          </p:spPr>
        </p:pic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B3A9D96-6A7D-0548-BA11-4E20711A63BA}"/>
                </a:ext>
              </a:extLst>
            </p:cNvPr>
            <p:cNvSpPr txBox="1"/>
            <p:nvPr/>
          </p:nvSpPr>
          <p:spPr>
            <a:xfrm>
              <a:off x="3202884" y="10775508"/>
              <a:ext cx="4124458" cy="10874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l"/>
              <a:r>
                <a:rPr lang="da-DK" sz="3200" b="1" noProof="1">
                  <a:solidFill>
                    <a:schemeClr val="bg1"/>
                  </a:solidFill>
                  <a:effectLst/>
                  <a:latin typeface="Helvetica" pitchFamily="2" charset="0"/>
                  <a:cs typeface="Arial" panose="020B0604020202020204" pitchFamily="34" charset="0"/>
                </a:rPr>
                <a:t>Partnerships </a:t>
              </a:r>
            </a:p>
            <a:p>
              <a:pPr algn="l"/>
              <a:r>
                <a:rPr lang="da-DK" sz="3200" b="1" noProof="1">
                  <a:solidFill>
                    <a:schemeClr val="bg1"/>
                  </a:solidFill>
                  <a:effectLst/>
                  <a:latin typeface="Helvetica" pitchFamily="2" charset="0"/>
                  <a:cs typeface="Arial" panose="020B0604020202020204" pitchFamily="34" charset="0"/>
                </a:rPr>
                <a:t>&amp; Coalitions</a:t>
              </a:r>
              <a:endParaRPr kumimoji="0" lang="da-DK" sz="3200" b="0" i="0" u="none" strike="noStrike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 pitchFamily="2" charset="0"/>
                <a:sym typeface="Helvetica Neue"/>
              </a:endParaRPr>
            </a:p>
          </p:txBody>
        </p:sp>
      </p:grpSp>
      <p:sp>
        <p:nvSpPr>
          <p:cNvPr id="8" name="Google Shape;90;p17">
            <a:extLst>
              <a:ext uri="{FF2B5EF4-FFF2-40B4-BE49-F238E27FC236}">
                <a16:creationId xmlns:a16="http://schemas.microsoft.com/office/drawing/2014/main" id="{9FFA0DA9-5069-BCD2-A542-4BCBC7754A7B}"/>
              </a:ext>
            </a:extLst>
          </p:cNvPr>
          <p:cNvSpPr txBox="1">
            <a:spLocks/>
          </p:cNvSpPr>
          <p:nvPr/>
        </p:nvSpPr>
        <p:spPr>
          <a:xfrm>
            <a:off x="23274349" y="12643251"/>
            <a:ext cx="876000" cy="78880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spcFirstLastPara="1" wrap="square" lIns="182867" tIns="91400" rIns="182867" bIns="91400" anchor="ctr" anchorCtr="0">
            <a:no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lvl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9595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9595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9595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9595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9595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9595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9595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9595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9595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>
                <a:solidFill>
                  <a:schemeClr val="bg2">
                    <a:lumMod val="10000"/>
                  </a:schemeClr>
                </a:solidFill>
              </a:rPr>
              <a:pPr/>
              <a:t>1</a:t>
            </a:fld>
            <a:endParaRPr lang="en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www.worldclimatefoundation.org">
            <a:extLst>
              <a:ext uri="{FF2B5EF4-FFF2-40B4-BE49-F238E27FC236}">
                <a16:creationId xmlns:a16="http://schemas.microsoft.com/office/drawing/2014/main" id="{BEFDFD4C-A97E-A210-C806-C6E925D562E1}"/>
              </a:ext>
            </a:extLst>
          </p:cNvPr>
          <p:cNvSpPr txBox="1"/>
          <p:nvPr/>
        </p:nvSpPr>
        <p:spPr>
          <a:xfrm>
            <a:off x="19325115" y="12894792"/>
            <a:ext cx="3386068" cy="37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 fontScale="92500" lnSpcReduction="10000"/>
          </a:bodyPr>
          <a:lstStyle>
            <a:lvl1pPr algn="l" defTabSz="443484">
              <a:lnSpc>
                <a:spcPct val="120000"/>
              </a:lnSpc>
              <a:defRPr sz="1746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r"/>
            <a:r>
              <a:rPr lang="en-GB" noProof="1">
                <a:solidFill>
                  <a:schemeClr val="bg2">
                    <a:lumMod val="10000"/>
                  </a:schemeClr>
                </a:solidFill>
              </a:rPr>
              <a:t>www.worldclimatefoundation.org</a:t>
            </a:r>
          </a:p>
        </p:txBody>
      </p:sp>
      <p:sp>
        <p:nvSpPr>
          <p:cNvPr id="10" name="www.worldclimatefoundation.org">
            <a:extLst>
              <a:ext uri="{FF2B5EF4-FFF2-40B4-BE49-F238E27FC236}">
                <a16:creationId xmlns:a16="http://schemas.microsoft.com/office/drawing/2014/main" id="{A1A4DF0D-1523-5CBC-E639-C24B11E8EE19}"/>
              </a:ext>
            </a:extLst>
          </p:cNvPr>
          <p:cNvSpPr txBox="1"/>
          <p:nvPr/>
        </p:nvSpPr>
        <p:spPr>
          <a:xfrm>
            <a:off x="15841981" y="12894791"/>
            <a:ext cx="3642556" cy="537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>
            <a:lvl1pPr algn="l" defTabSz="443484">
              <a:lnSpc>
                <a:spcPct val="120000"/>
              </a:lnSpc>
              <a:defRPr sz="1746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n-GB" sz="1600">
                <a:solidFill>
                  <a:srgbClr val="4C4C4C"/>
                </a:solidFill>
                <a:effectLst/>
                <a:latin typeface="Helvetica" pitchFamily="2" charset="0"/>
              </a:rPr>
              <a:t>World Climate Foundation 2022 ©</a:t>
            </a:r>
          </a:p>
        </p:txBody>
      </p:sp>
    </p:spTree>
    <p:extLst>
      <p:ext uri="{BB962C8B-B14F-4D97-AF65-F5344CB8AC3E}">
        <p14:creationId xmlns:p14="http://schemas.microsoft.com/office/powerpoint/2010/main" val="3537384095"/>
      </p:ext>
    </p:extLst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0BABCA53E1AF4B92300CBD9A93E8AA" ma:contentTypeVersion="13" ma:contentTypeDescription="Create a new document." ma:contentTypeScope="" ma:versionID="7bbfd165969a19a6583f214f62fb2c0e">
  <xsd:schema xmlns:xsd="http://www.w3.org/2001/XMLSchema" xmlns:xs="http://www.w3.org/2001/XMLSchema" xmlns:p="http://schemas.microsoft.com/office/2006/metadata/properties" xmlns:ns2="3283f1c2-7b3f-42e9-93d0-6096825e641f" xmlns:ns3="961a4745-63cc-462f-8f57-b94bcb92b7f0" targetNamespace="http://schemas.microsoft.com/office/2006/metadata/properties" ma:root="true" ma:fieldsID="5d2b7d84f987fcbb3c54cc528a9dbfd7" ns2:_="" ns3:_="">
    <xsd:import namespace="3283f1c2-7b3f-42e9-93d0-6096825e641f"/>
    <xsd:import namespace="961a4745-63cc-462f-8f57-b94bcb92b7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3f1c2-7b3f-42e9-93d0-6096825e64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9475d60-e212-4f6f-97d5-c03e1e200e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1a4745-63cc-462f-8f57-b94bcb92b7f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9445d3c-f33b-4ee7-b100-460be178cca9}" ma:internalName="TaxCatchAll" ma:showField="CatchAllData" ma:web="961a4745-63cc-462f-8f57-b94bcb92b7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83f1c2-7b3f-42e9-93d0-6096825e641f">
      <Terms xmlns="http://schemas.microsoft.com/office/infopath/2007/PartnerControls"/>
    </lcf76f155ced4ddcb4097134ff3c332f>
    <TaxCatchAll xmlns="961a4745-63cc-462f-8f57-b94bcb92b7f0" xsi:nil="true"/>
  </documentManagement>
</p:properties>
</file>

<file path=customXml/itemProps1.xml><?xml version="1.0" encoding="utf-8"?>
<ds:datastoreItem xmlns:ds="http://schemas.openxmlformats.org/officeDocument/2006/customXml" ds:itemID="{5E5A4F5F-5A8C-4CD8-9841-6B6C68B59C23}">
  <ds:schemaRefs>
    <ds:schemaRef ds:uri="3283f1c2-7b3f-42e9-93d0-6096825e641f"/>
    <ds:schemaRef ds:uri="961a4745-63cc-462f-8f57-b94bcb92b7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FCC834A-F2CA-4B36-8B52-5757EF1F1A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BACC85-9BD4-4B63-BE39-CFD9DA3727DC}">
  <ds:schemaRefs>
    <ds:schemaRef ds:uri="3283f1c2-7b3f-42e9-93d0-6096825e641f"/>
    <ds:schemaRef ds:uri="961a4745-63cc-462f-8f57-b94bcb92b7f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Custom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Helvetica</vt:lpstr>
      <vt:lpstr>Helvetica Light</vt:lpstr>
      <vt:lpstr>Helvetica Light Oblique</vt:lpstr>
      <vt:lpstr>Helvetica Neue</vt:lpstr>
      <vt:lpstr>Helvetica Neue Medium</vt:lpstr>
      <vt:lpstr>21_BasicWhite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 Partnerships</dc:title>
  <dc:creator>Pablo Ferrero</dc:creator>
  <cp:lastModifiedBy>Pablo Ferrero</cp:lastModifiedBy>
  <cp:revision>13</cp:revision>
  <dcterms:modified xsi:type="dcterms:W3CDTF">2022-12-10T18:51:06Z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0x010100EA0BABCA53E1AF4B92300CBD9A93E8AA</vt:lpwstr>
  </property>
  <property fmtid="{D5CDD505-2E9C-101B-9397-08002B2CF9AE}" pid="3" name="MediaServiceImageTags">
    <vt:lpwstr/>
  </property>
</Properties>
</file>